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5"/>
  </p:notesMasterIdLst>
  <p:sldIdLst>
    <p:sldId id="364" r:id="rId5"/>
    <p:sldId id="336" r:id="rId6"/>
    <p:sldId id="390" r:id="rId7"/>
    <p:sldId id="391" r:id="rId8"/>
    <p:sldId id="392" r:id="rId9"/>
    <p:sldId id="399" r:id="rId10"/>
    <p:sldId id="402" r:id="rId11"/>
    <p:sldId id="403" r:id="rId12"/>
    <p:sldId id="405" r:id="rId13"/>
    <p:sldId id="406" r:id="rId14"/>
    <p:sldId id="435" r:id="rId15"/>
    <p:sldId id="436" r:id="rId16"/>
    <p:sldId id="407" r:id="rId17"/>
    <p:sldId id="408" r:id="rId18"/>
    <p:sldId id="404" r:id="rId19"/>
    <p:sldId id="410" r:id="rId20"/>
    <p:sldId id="361" r:id="rId21"/>
    <p:sldId id="386" r:id="rId22"/>
    <p:sldId id="369" r:id="rId23"/>
    <p:sldId id="370" r:id="rId24"/>
    <p:sldId id="371" r:id="rId25"/>
    <p:sldId id="372" r:id="rId26"/>
    <p:sldId id="373" r:id="rId27"/>
    <p:sldId id="418" r:id="rId28"/>
    <p:sldId id="419" r:id="rId29"/>
    <p:sldId id="420" r:id="rId30"/>
    <p:sldId id="421" r:id="rId31"/>
    <p:sldId id="422" r:id="rId32"/>
    <p:sldId id="424" r:id="rId33"/>
    <p:sldId id="425" r:id="rId34"/>
    <p:sldId id="426" r:id="rId35"/>
    <p:sldId id="427" r:id="rId36"/>
    <p:sldId id="428" r:id="rId37"/>
    <p:sldId id="429" r:id="rId38"/>
    <p:sldId id="432" r:id="rId39"/>
    <p:sldId id="434" r:id="rId40"/>
    <p:sldId id="433" r:id="rId41"/>
    <p:sldId id="385" r:id="rId42"/>
    <p:sldId id="375" r:id="rId43"/>
    <p:sldId id="376" r:id="rId44"/>
    <p:sldId id="377" r:id="rId45"/>
    <p:sldId id="378" r:id="rId46"/>
    <p:sldId id="379" r:id="rId47"/>
    <p:sldId id="380" r:id="rId48"/>
    <p:sldId id="381" r:id="rId49"/>
    <p:sldId id="382" r:id="rId50"/>
    <p:sldId id="457" r:id="rId51"/>
    <p:sldId id="387" r:id="rId52"/>
    <p:sldId id="459" r:id="rId53"/>
    <p:sldId id="460" r:id="rId54"/>
    <p:sldId id="461" r:id="rId55"/>
    <p:sldId id="462" r:id="rId56"/>
    <p:sldId id="463" r:id="rId57"/>
    <p:sldId id="464" r:id="rId58"/>
    <p:sldId id="458" r:id="rId59"/>
    <p:sldId id="411" r:id="rId60"/>
    <p:sldId id="412" r:id="rId61"/>
    <p:sldId id="413" r:id="rId62"/>
    <p:sldId id="416" r:id="rId63"/>
    <p:sldId id="417" r:id="rId64"/>
    <p:sldId id="383" r:id="rId65"/>
    <p:sldId id="439" r:id="rId66"/>
    <p:sldId id="388" r:id="rId67"/>
    <p:sldId id="465" r:id="rId68"/>
    <p:sldId id="451" r:id="rId69"/>
    <p:sldId id="452" r:id="rId70"/>
    <p:sldId id="358" r:id="rId71"/>
    <p:sldId id="389" r:id="rId72"/>
    <p:sldId id="453" r:id="rId73"/>
    <p:sldId id="395" r:id="rId74"/>
    <p:sldId id="444" r:id="rId75"/>
    <p:sldId id="445" r:id="rId76"/>
    <p:sldId id="446" r:id="rId77"/>
    <p:sldId id="449" r:id="rId78"/>
    <p:sldId id="454" r:id="rId79"/>
    <p:sldId id="455" r:id="rId80"/>
    <p:sldId id="456" r:id="rId81"/>
    <p:sldId id="359" r:id="rId82"/>
    <p:sldId id="393" r:id="rId83"/>
    <p:sldId id="300" r:id="rId84"/>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82"/>
    <a:srgbClr val="04155C"/>
    <a:srgbClr val="DD7D33"/>
    <a:srgbClr val="DAA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0764" autoAdjust="0"/>
  </p:normalViewPr>
  <p:slideViewPr>
    <p:cSldViewPr snapToGrid="0">
      <p:cViewPr>
        <p:scale>
          <a:sx n="100" d="100"/>
          <a:sy n="100" d="100"/>
        </p:scale>
        <p:origin x="-504" y="3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721918AB-4FF6-450C-8277-E5E197807825}" type="datetimeFigureOut">
              <a:rPr lang="en-US" smtClean="0"/>
              <a:t>9/10/2016</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2360EBD9-56E1-4947-8F5C-E5998816ED7B}" type="slidenum">
              <a:rPr lang="en-US" smtClean="0"/>
              <a:t>‹#›</a:t>
            </a:fld>
            <a:endParaRPr lang="en-US"/>
          </a:p>
        </p:txBody>
      </p:sp>
    </p:spTree>
    <p:extLst>
      <p:ext uri="{BB962C8B-B14F-4D97-AF65-F5344CB8AC3E}">
        <p14:creationId xmlns:p14="http://schemas.microsoft.com/office/powerpoint/2010/main" val="414967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5" name="Picture 7" descr="AYP1315129.JPG"/>
          <p:cNvPicPr>
            <a:picLocks noChangeAspect="1"/>
          </p:cNvPicPr>
          <p:nvPr userDrawn="1"/>
        </p:nvPicPr>
        <p:blipFill>
          <a:blip r:embed="rId2">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8938" y="224117"/>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78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576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427826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695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71578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3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8596" y="224118"/>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98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a:p>
        </p:txBody>
      </p:sp>
      <p:pic>
        <p:nvPicPr>
          <p:cNvPr id="5"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52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90500"/>
            <a:ext cx="8229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143000"/>
            <a:ext cx="82296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Line 9"/>
          <p:cNvSpPr>
            <a:spLocks noChangeShapeType="1"/>
          </p:cNvSpPr>
          <p:nvPr/>
        </p:nvSpPr>
        <p:spPr bwMode="auto">
          <a:xfrm>
            <a:off x="457200" y="1052513"/>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29" name="Picture 12" descr="Optum_ColorBand-02"/>
          <p:cNvPicPr preferRelativeResize="0">
            <a:picLocks noChangeArrowheads="1"/>
          </p:cNvPicPr>
          <p:nvPr/>
        </p:nvPicPr>
        <p:blipFill>
          <a:blip r:embed="rId11">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688"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700" b="0" dirty="0" smtClean="0">
                <a:solidFill>
                  <a:schemeClr val="tx1"/>
                </a:solidFill>
              </a:rPr>
              <a:t>Confidential property of Optum. Do not distribute or reproduce without express permission from Optum.</a:t>
            </a:r>
            <a:endParaRPr lang="en-US" sz="700" dirty="0" smtClean="0"/>
          </a:p>
          <a:p>
            <a:pPr fontAlgn="auto">
              <a:spcBef>
                <a:spcPts val="0"/>
              </a:spcBef>
              <a:spcAft>
                <a:spcPts val="0"/>
              </a:spcAft>
              <a:defRPr/>
            </a:pPr>
            <a:endParaRPr lang="en-US" dirty="0"/>
          </a:p>
        </p:txBody>
      </p:sp>
      <p:sp>
        <p:nvSpPr>
          <p:cNvPr id="11" name="Slide Number Placeholder 5"/>
          <p:cNvSpPr txBox="1">
            <a:spLocks/>
          </p:cNvSpPr>
          <p:nvPr/>
        </p:nvSpPr>
        <p:spPr>
          <a:xfrm>
            <a:off x="8178800" y="6572250"/>
            <a:ext cx="457200"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42BD016-B128-4A70-AE21-3EC4BFCA17AD}" type="slidenum">
              <a:rPr lang="en-US" smtClean="0">
                <a:solidFill>
                  <a:schemeClr val="tx1"/>
                </a:solidFill>
              </a:rPr>
              <a:pPr fontAlgn="auto">
                <a:spcBef>
                  <a:spcPts val="0"/>
                </a:spcBef>
                <a:spcAft>
                  <a:spcPts val="0"/>
                </a:spcAft>
                <a:defRPr/>
              </a:pPr>
              <a:t>‹#›</a:t>
            </a:fld>
            <a:endParaRPr lang="en-US" sz="900" dirty="0">
              <a:solidFill>
                <a:schemeClr val="tx1"/>
              </a:solidFill>
            </a:endParaRPr>
          </a:p>
        </p:txBody>
      </p:sp>
      <p:sp>
        <p:nvSpPr>
          <p:cNvPr id="4" name="Rectangle 3"/>
          <p:cNvSpPr/>
          <p:nvPr/>
        </p:nvSpPr>
        <p:spPr>
          <a:xfrm>
            <a:off x="1439863" y="6438900"/>
            <a:ext cx="22225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fontAlgn="auto">
              <a:spcBef>
                <a:spcPts val="0"/>
              </a:spcBef>
              <a:spcAft>
                <a:spcPts val="0"/>
              </a:spcAft>
              <a:defRPr/>
            </a:pPr>
            <a:endParaRPr lang="en-US" sz="1600" dirty="0"/>
          </a:p>
        </p:txBody>
      </p:sp>
      <p:pic>
        <p:nvPicPr>
          <p:cNvPr id="12" name="Picture 2" descr="W:\logos\Optum\OPTUM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0" y="6324600"/>
            <a:ext cx="1171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228600" indent="-228600" algn="l" rtl="0" fontAlgn="base">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fontAlgn="base">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fontAlgn="base">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 name="image1.png"/>
          <p:cNvPicPr>
            <a:picLocks noChangeAspect="1"/>
          </p:cNvPicPr>
          <p:nvPr/>
        </p:nvPicPr>
        <p:blipFill>
          <a:blip r:embed="rId2">
            <a:extLst/>
          </a:blip>
          <a:stretch>
            <a:fillRect/>
          </a:stretch>
        </p:blipFill>
        <p:spPr>
          <a:xfrm>
            <a:off x="-1902" y="1232740"/>
            <a:ext cx="9144000" cy="5573012"/>
          </a:xfrm>
          <a:prstGeom prst="rect">
            <a:avLst/>
          </a:prstGeom>
          <a:ln w="12700">
            <a:miter lim="400000"/>
          </a:ln>
        </p:spPr>
      </p:pic>
      <p:sp>
        <p:nvSpPr>
          <p:cNvPr id="894" name="Shape 894"/>
          <p:cNvSpPr/>
          <p:nvPr/>
        </p:nvSpPr>
        <p:spPr>
          <a:xfrm flipV="1">
            <a:off x="-87" y="6851033"/>
            <a:ext cx="9140283" cy="6967"/>
          </a:xfrm>
          <a:prstGeom prst="line">
            <a:avLst/>
          </a:prstGeom>
          <a:ln w="25400">
            <a:solidFill>
              <a:srgbClr val="E5C435"/>
            </a:solidFill>
            <a:bevel/>
          </a:ln>
        </p:spPr>
        <p:txBody>
          <a:bodyPr lIns="32144" tIns="32144" rIns="32144" bIns="32144"/>
          <a:lstStyle/>
          <a:p>
            <a:endParaRPr dirty="0"/>
          </a:p>
        </p:txBody>
      </p:sp>
      <p:grpSp>
        <p:nvGrpSpPr>
          <p:cNvPr id="902" name="Group 902"/>
          <p:cNvGrpSpPr/>
          <p:nvPr/>
        </p:nvGrpSpPr>
        <p:grpSpPr>
          <a:xfrm>
            <a:off x="5016838" y="5393646"/>
            <a:ext cx="3910561" cy="1335707"/>
            <a:chOff x="360585" y="244967"/>
            <a:chExt cx="5561686" cy="1899671"/>
          </a:xfrm>
        </p:grpSpPr>
        <p:sp>
          <p:nvSpPr>
            <p:cNvPr id="898" name="Shape 898"/>
            <p:cNvSpPr/>
            <p:nvPr/>
          </p:nvSpPr>
          <p:spPr>
            <a:xfrm>
              <a:off x="360585" y="244967"/>
              <a:ext cx="5065121" cy="1021361"/>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sz="8100" spc="-242">
                  <a:solidFill>
                    <a:srgbClr val="FEF4A8"/>
                  </a:solidFill>
                  <a:latin typeface="Avenir Book"/>
                  <a:ea typeface="Avenir Book"/>
                  <a:cs typeface="Avenir Book"/>
                  <a:sym typeface="Avenir Book"/>
                </a:defRPr>
              </a:lvl1pPr>
            </a:lstStyle>
            <a:p>
              <a:r>
                <a:rPr sz="4000" dirty="0" smtClean="0"/>
                <a:t>PeopleSoft</a:t>
              </a:r>
              <a:r>
                <a:rPr lang="en-US" sz="4000" dirty="0" smtClean="0"/>
                <a:t> ERP</a:t>
              </a:r>
              <a:endParaRPr sz="4000" dirty="0"/>
            </a:p>
          </p:txBody>
        </p:sp>
        <p:sp>
          <p:nvSpPr>
            <p:cNvPr id="899" name="Shape 899"/>
            <p:cNvSpPr/>
            <p:nvPr/>
          </p:nvSpPr>
          <p:spPr>
            <a:xfrm>
              <a:off x="482457" y="1219439"/>
              <a:ext cx="5137170" cy="393954"/>
            </a:xfrm>
            <a:prstGeom prst="rect">
              <a:avLst/>
            </a:prstGeom>
            <a:noFill/>
            <a:ln w="12700" cap="flat">
              <a:noFill/>
              <a:miter lim="400000"/>
            </a:ln>
            <a:effectLst>
              <a:outerShdw blurRad="38100" dist="25400" dir="5400000" rotWithShape="0">
                <a:srgbClr val="000000">
                  <a:alpha val="68162"/>
                </a:srgbClr>
              </a:outerShdw>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800" spc="-56">
                  <a:solidFill>
                    <a:srgbClr val="FFFFFF"/>
                  </a:solidFill>
                  <a:latin typeface="Avenir Black"/>
                  <a:ea typeface="Avenir Black"/>
                  <a:cs typeface="Avenir Black"/>
                  <a:sym typeface="Avenir Black"/>
                </a:defRPr>
              </a:lvl1pPr>
            </a:lstStyle>
            <a:p>
              <a:r>
                <a:rPr sz="1800" dirty="0"/>
                <a:t>FSCM 9.2 </a:t>
              </a:r>
              <a:r>
                <a:rPr lang="en-US" sz="1800" dirty="0" smtClean="0"/>
                <a:t>UPGRADE</a:t>
              </a:r>
              <a:endParaRPr sz="1800" dirty="0"/>
            </a:p>
          </p:txBody>
        </p:sp>
        <p:sp>
          <p:nvSpPr>
            <p:cNvPr id="900" name="Shape 900"/>
            <p:cNvSpPr/>
            <p:nvPr/>
          </p:nvSpPr>
          <p:spPr>
            <a:xfrm>
              <a:off x="466438" y="1649988"/>
              <a:ext cx="5455833" cy="494650"/>
            </a:xfrm>
            <a:prstGeom prst="rect">
              <a:avLst/>
            </a:prstGeom>
            <a:solidFill>
              <a:srgbClr val="000000">
                <a:alpha val="28564"/>
              </a:srgbClr>
            </a:solidFill>
            <a:ln w="12700" cap="flat">
              <a:noFill/>
              <a:miter lim="400000"/>
            </a:ln>
            <a:effectLst/>
          </p:spPr>
          <p:txBody>
            <a:bodyPr wrap="square" lIns="50800" tIns="50800" rIns="50800" bIns="50800" numCol="1" anchor="ctr">
              <a:noAutofit/>
            </a:bodyPr>
            <a:lstStyle/>
            <a:p>
              <a:pPr>
                <a:defRPr>
                  <a:latin typeface="+mn-lt"/>
                  <a:ea typeface="+mn-ea"/>
                  <a:cs typeface="+mn-cs"/>
                  <a:sym typeface="Helvetica"/>
                </a:defRPr>
              </a:pPr>
              <a:endParaRPr dirty="0"/>
            </a:p>
          </p:txBody>
        </p:sp>
        <p:sp>
          <p:nvSpPr>
            <p:cNvPr id="901" name="Shape 901"/>
            <p:cNvSpPr/>
            <p:nvPr/>
          </p:nvSpPr>
          <p:spPr>
            <a:xfrm>
              <a:off x="676378" y="1765993"/>
              <a:ext cx="4749328" cy="2626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1900" spc="76">
                  <a:solidFill>
                    <a:srgbClr val="7DE9E3"/>
                  </a:solidFill>
                  <a:latin typeface="Avenir Medium"/>
                  <a:ea typeface="Avenir Medium"/>
                  <a:cs typeface="Avenir Medium"/>
                  <a:sym typeface="Avenir Medium"/>
                </a:defRPr>
              </a:lvl1pPr>
            </a:lstStyle>
            <a:p>
              <a:r>
                <a:rPr lang="en-US" sz="1200" dirty="0" smtClean="0"/>
                <a:t>Optum ERP Project Costing Changes</a:t>
              </a:r>
              <a:endParaRPr sz="1200" dirty="0"/>
            </a:p>
          </p:txBody>
        </p:sp>
      </p:grpSp>
    </p:spTree>
    <p:extLst>
      <p:ext uri="{BB962C8B-B14F-4D97-AF65-F5344CB8AC3E}">
        <p14:creationId xmlns:p14="http://schemas.microsoft.com/office/powerpoint/2010/main" val="3086126574"/>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r>
              <a:rPr lang="en-US" sz="1800" u="sng" dirty="0" smtClean="0"/>
              <a:t>PeopleSoft 9.1</a:t>
            </a:r>
            <a:r>
              <a:rPr lang="en-US" sz="1800" dirty="0" smtClean="0"/>
              <a:t>	</a:t>
            </a:r>
            <a:r>
              <a:rPr lang="en-US" dirty="0" smtClean="0"/>
              <a:t>	           	</a:t>
            </a:r>
            <a:r>
              <a:rPr lang="en-US" sz="1800" dirty="0" smtClean="0"/>
              <a:t>           </a:t>
            </a:r>
            <a:r>
              <a:rPr lang="en-US" sz="1800" u="sng" dirty="0" smtClean="0"/>
              <a:t>PeopleSoft 9.2</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562099"/>
            <a:ext cx="4147213" cy="478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1562099"/>
            <a:ext cx="4476750" cy="478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8806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r>
              <a:rPr lang="en-US" sz="1800" u="sng" dirty="0" smtClean="0"/>
              <a:t>PeopleSoft 9.1</a:t>
            </a:r>
            <a:r>
              <a:rPr lang="en-US" sz="1800" dirty="0" smtClean="0"/>
              <a:t>	</a:t>
            </a:r>
            <a:r>
              <a:rPr lang="en-US" dirty="0" smtClean="0"/>
              <a:t>	           	</a:t>
            </a:r>
            <a:endParaRPr lang="en-US" sz="1800" u="sng"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19250"/>
            <a:ext cx="764857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66790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0" indent="0">
              <a:buNone/>
            </a:pPr>
            <a:r>
              <a:rPr lang="en-US" sz="1800" dirty="0" smtClean="0"/>
              <a:t>  </a:t>
            </a:r>
            <a:r>
              <a:rPr lang="en-US" sz="1800" u="sng" dirty="0" smtClean="0"/>
              <a:t>PeopleSoft 9.2</a:t>
            </a:r>
            <a:r>
              <a:rPr lang="en-US" sz="1800" dirty="0" smtClean="0"/>
              <a:t>	</a:t>
            </a:r>
          </a:p>
          <a:p>
            <a:pPr marL="0" indent="0">
              <a:buNone/>
            </a:pPr>
            <a:r>
              <a:rPr lang="en-US" dirty="0" smtClean="0"/>
              <a:t>	           	</a:t>
            </a:r>
            <a:endParaRPr lang="en-US" sz="1800" u="sng"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1490664"/>
            <a:ext cx="8372475" cy="4872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341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PeopleSoft Import/Export Utility</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smtClean="0"/>
              <a:t>Data </a:t>
            </a:r>
            <a:r>
              <a:rPr lang="en-US" sz="1800" dirty="0"/>
              <a:t>Export Import Utility </a:t>
            </a:r>
            <a:r>
              <a:rPr lang="en-US" sz="1800" dirty="0" smtClean="0"/>
              <a:t>enables to </a:t>
            </a:r>
            <a:r>
              <a:rPr lang="en-US" sz="1800" dirty="0"/>
              <a:t>map fields easily and interface both incoming and outgoing data between a source and a target data structure. The data set for the source and target can be in XML, flat file, or record format. Examples of typical uses for the utility are:</a:t>
            </a:r>
          </a:p>
          <a:p>
            <a:pPr lvl="1"/>
            <a:r>
              <a:rPr lang="en-US" dirty="0" smtClean="0"/>
              <a:t> </a:t>
            </a:r>
            <a:r>
              <a:rPr lang="en-US" sz="1600" dirty="0"/>
              <a:t>Importing external data from third-party </a:t>
            </a:r>
            <a:r>
              <a:rPr lang="en-US" sz="1600" dirty="0" smtClean="0"/>
              <a:t>systems</a:t>
            </a:r>
            <a:endParaRPr lang="en-US" sz="1600" dirty="0"/>
          </a:p>
          <a:p>
            <a:pPr lvl="1"/>
            <a:r>
              <a:rPr lang="en-US" sz="1600" dirty="0" smtClean="0"/>
              <a:t> </a:t>
            </a:r>
            <a:r>
              <a:rPr lang="en-US" sz="1600" dirty="0"/>
              <a:t>Exporting data to third-party </a:t>
            </a:r>
            <a:r>
              <a:rPr lang="en-US" sz="1600" dirty="0" smtClean="0"/>
              <a:t>systems</a:t>
            </a:r>
            <a:endParaRPr lang="en-US" sz="1600" dirty="0"/>
          </a:p>
          <a:p>
            <a:pPr lvl="1"/>
            <a:r>
              <a:rPr lang="en-US" sz="1600" dirty="0" smtClean="0"/>
              <a:t> </a:t>
            </a:r>
            <a:r>
              <a:rPr lang="en-US" sz="1600" dirty="0"/>
              <a:t>Creating payment files by </a:t>
            </a:r>
            <a:r>
              <a:rPr lang="en-US" sz="1600" dirty="0" smtClean="0"/>
              <a:t>format</a:t>
            </a:r>
            <a:endParaRPr lang="en-US" sz="1600" dirty="0"/>
          </a:p>
          <a:p>
            <a:pPr lvl="1"/>
            <a:r>
              <a:rPr lang="en-US" sz="1600" dirty="0" smtClean="0"/>
              <a:t> Creating </a:t>
            </a:r>
            <a:r>
              <a:rPr lang="en-US" sz="1600" dirty="0"/>
              <a:t>statutory audit </a:t>
            </a:r>
            <a:r>
              <a:rPr lang="en-US" sz="1600" dirty="0" smtClean="0"/>
              <a:t>files</a:t>
            </a:r>
          </a:p>
          <a:p>
            <a:pPr lvl="1"/>
            <a:endParaRPr lang="en-US" dirty="0" smtClean="0"/>
          </a:p>
          <a:p>
            <a:pPr marL="228600" lvl="1">
              <a:buClr>
                <a:schemeClr val="accent1"/>
              </a:buClr>
              <a:buFont typeface="Arial" charset="0"/>
              <a:buChar char="•"/>
            </a:pPr>
            <a:r>
              <a:rPr lang="en-US" dirty="0"/>
              <a:t>The Data Export Import Utility mapping process enables </a:t>
            </a:r>
            <a:r>
              <a:rPr lang="en-US" dirty="0" smtClean="0"/>
              <a:t>to:</a:t>
            </a:r>
            <a:endParaRPr lang="en-US" dirty="0"/>
          </a:p>
          <a:p>
            <a:pPr lvl="1"/>
            <a:r>
              <a:rPr lang="en-US" sz="1600" dirty="0"/>
              <a:t>Export PeopleSoft database data to an XML </a:t>
            </a:r>
            <a:r>
              <a:rPr lang="en-US" sz="1600" dirty="0" smtClean="0"/>
              <a:t>file</a:t>
            </a:r>
            <a:endParaRPr lang="en-US" sz="1600" dirty="0"/>
          </a:p>
          <a:p>
            <a:pPr lvl="1"/>
            <a:r>
              <a:rPr lang="en-US" sz="1600" dirty="0"/>
              <a:t>Export PeopleSoft database data to a delimited file such as </a:t>
            </a:r>
            <a:r>
              <a:rPr lang="en-US" sz="1600" dirty="0" smtClean="0"/>
              <a:t>CSV</a:t>
            </a:r>
            <a:endParaRPr lang="en-US" sz="1600" dirty="0"/>
          </a:p>
          <a:p>
            <a:pPr lvl="1"/>
            <a:r>
              <a:rPr lang="en-US" sz="1600" dirty="0"/>
              <a:t>Import XML files into a PeopleSoft </a:t>
            </a:r>
            <a:r>
              <a:rPr lang="en-US" sz="1600" dirty="0" smtClean="0"/>
              <a:t>database</a:t>
            </a:r>
            <a:endParaRPr lang="en-US" sz="1600" dirty="0"/>
          </a:p>
          <a:p>
            <a:pPr lvl="1"/>
            <a:r>
              <a:rPr lang="en-US" sz="1600" dirty="0"/>
              <a:t>Import delimited files into a PeopleSoft </a:t>
            </a:r>
            <a:r>
              <a:rPr lang="en-US" sz="1600" dirty="0" smtClean="0"/>
              <a:t>database</a:t>
            </a:r>
            <a:endParaRPr lang="en-US" sz="1600" dirty="0"/>
          </a:p>
        </p:txBody>
      </p:sp>
    </p:spTree>
    <p:extLst>
      <p:ext uri="{BB962C8B-B14F-4D97-AF65-F5344CB8AC3E}">
        <p14:creationId xmlns:p14="http://schemas.microsoft.com/office/powerpoint/2010/main" val="2863049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PeopleSoft Import/Export Utility</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a:t>After </a:t>
            </a:r>
            <a:r>
              <a:rPr lang="en-US" sz="1800" dirty="0" smtClean="0"/>
              <a:t>defining </a:t>
            </a:r>
            <a:r>
              <a:rPr lang="en-US" sz="1800" dirty="0"/>
              <a:t>PeopleSoft documents for the source and target, and </a:t>
            </a:r>
            <a:r>
              <a:rPr lang="en-US" sz="1800" dirty="0" smtClean="0"/>
              <a:t>having </a:t>
            </a:r>
            <a:r>
              <a:rPr lang="en-US" sz="1800" dirty="0"/>
              <a:t>set up document relationships for records and fields, </a:t>
            </a:r>
            <a:r>
              <a:rPr lang="en-US" sz="1800" dirty="0" smtClean="0"/>
              <a:t>access </a:t>
            </a:r>
            <a:r>
              <a:rPr lang="en-US" sz="1800" dirty="0"/>
              <a:t>the Map Definition component to use the mapping </a:t>
            </a:r>
            <a:r>
              <a:rPr lang="en-US" sz="1800" dirty="0" smtClean="0"/>
              <a:t>wizard</a:t>
            </a:r>
          </a:p>
          <a:p>
            <a:pPr lvl="1"/>
            <a:r>
              <a:rPr lang="en-US" sz="1600" dirty="0"/>
              <a:t>S</a:t>
            </a:r>
            <a:r>
              <a:rPr lang="en-US" sz="1600" dirty="0" smtClean="0"/>
              <a:t>et </a:t>
            </a:r>
            <a:r>
              <a:rPr lang="en-US" sz="1600" dirty="0"/>
              <a:t>up transformation rules to apply to each field in the source and target data </a:t>
            </a:r>
            <a:r>
              <a:rPr lang="en-US" sz="1600" dirty="0" smtClean="0"/>
              <a:t>structures</a:t>
            </a:r>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4" y="2352674"/>
            <a:ext cx="8905875"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6438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Accessibility</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a:t>Access PeopleSoft application content from mobile devices</a:t>
            </a:r>
          </a:p>
          <a:p>
            <a:r>
              <a:rPr lang="en-US" sz="1800" dirty="0"/>
              <a:t>Accessible with Apple iPad and other tablet devices</a:t>
            </a:r>
          </a:p>
          <a:p>
            <a:r>
              <a:rPr lang="en-US" sz="1800" dirty="0"/>
              <a:t>Certified on Safari browser running IOS version 4.2 or later</a:t>
            </a:r>
          </a:p>
          <a:p>
            <a:r>
              <a:rPr lang="en-US" sz="1800" dirty="0" smtClean="0"/>
              <a:t>Certification enables Apple </a:t>
            </a:r>
            <a:r>
              <a:rPr lang="en-US" sz="1800" dirty="0"/>
              <a:t>iPad browser </a:t>
            </a:r>
            <a:r>
              <a:rPr lang="en-US" sz="1800" dirty="0" smtClean="0"/>
              <a:t> to </a:t>
            </a:r>
            <a:r>
              <a:rPr lang="en-US" sz="1800" dirty="0"/>
              <a:t>view virtually all of the PeopleSoft application pages</a:t>
            </a:r>
            <a:endParaRPr lang="en-US" sz="1800" dirty="0" smtClean="0"/>
          </a:p>
          <a:p>
            <a:endParaRPr lang="en-US" sz="2000" dirty="0" smtClean="0"/>
          </a:p>
        </p:txBody>
      </p:sp>
    </p:spTree>
    <p:extLst>
      <p:ext uri="{BB962C8B-B14F-4D97-AF65-F5344CB8AC3E}">
        <p14:creationId xmlns:p14="http://schemas.microsoft.com/office/powerpoint/2010/main" val="2385677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433" y="2456434"/>
            <a:ext cx="8378967" cy="1150366"/>
          </a:xfrm>
          <a:blipFill>
            <a:blip r:embed="rId2"/>
            <a:tile tx="0" ty="0" sx="100000" sy="100000" flip="none" algn="tl"/>
          </a:blipFill>
          <a:effectLst/>
        </p:spPr>
        <p:txBody>
          <a:bodyPr/>
          <a:lstStyle/>
          <a:p>
            <a:r>
              <a:rPr lang="en-US" b="1" dirty="0" smtClean="0">
                <a:solidFill>
                  <a:schemeClr val="bg1"/>
                </a:solidFill>
              </a:rPr>
              <a:t>PeopleSoft 9.2 Project Costing Features</a:t>
            </a:r>
            <a:endParaRPr lang="en-US" b="1" dirty="0">
              <a:solidFill>
                <a:schemeClr val="bg1"/>
              </a:solidFill>
            </a:endParaRPr>
          </a:p>
        </p:txBody>
      </p:sp>
    </p:spTree>
    <p:extLst>
      <p:ext uri="{BB962C8B-B14F-4D97-AF65-F5344CB8AC3E}">
        <p14:creationId xmlns:p14="http://schemas.microsoft.com/office/powerpoint/2010/main" val="494281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New 9.2 Changes for Project Costing</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smtClean="0"/>
              <a:t>Custom Rates</a:t>
            </a:r>
          </a:p>
          <a:p>
            <a:r>
              <a:rPr lang="en-US" sz="1800" dirty="0"/>
              <a:t>Recognizing Revenue Separate from Billing</a:t>
            </a:r>
          </a:p>
          <a:p>
            <a:r>
              <a:rPr lang="en-US" sz="1800" dirty="0"/>
              <a:t>Supplemental Data </a:t>
            </a:r>
            <a:endParaRPr lang="en-US" sz="1800" dirty="0" smtClean="0"/>
          </a:p>
          <a:p>
            <a:r>
              <a:rPr lang="en-US" sz="1800" dirty="0"/>
              <a:t>Enhancements to Manager Transaction Review (MTR</a:t>
            </a:r>
            <a:r>
              <a:rPr lang="en-US" sz="1800" dirty="0" smtClean="0"/>
              <a:t>)</a:t>
            </a:r>
          </a:p>
          <a:p>
            <a:r>
              <a:rPr lang="en-US" sz="1800" dirty="0"/>
              <a:t>Enhancements to the As Incurred Accounting Distribution search </a:t>
            </a:r>
            <a:r>
              <a:rPr lang="en-US" sz="1800" dirty="0" smtClean="0"/>
              <a:t>page</a:t>
            </a:r>
          </a:p>
          <a:p>
            <a:r>
              <a:rPr lang="en-US" sz="1800" dirty="0"/>
              <a:t>Feeder and Pricing </a:t>
            </a:r>
            <a:r>
              <a:rPr lang="en-US" sz="1800" dirty="0" smtClean="0"/>
              <a:t>Summarization</a:t>
            </a:r>
          </a:p>
          <a:p>
            <a:r>
              <a:rPr lang="en-US" sz="1800" dirty="0"/>
              <a:t>Variance Pricing</a:t>
            </a:r>
          </a:p>
          <a:p>
            <a:r>
              <a:rPr lang="en-US" sz="1800" dirty="0" err="1" smtClean="0"/>
              <a:t>PeopleTools</a:t>
            </a:r>
            <a:r>
              <a:rPr lang="en-US" sz="1800" dirty="0" smtClean="0"/>
              <a:t> </a:t>
            </a:r>
            <a:r>
              <a:rPr lang="en-US" sz="1800" dirty="0"/>
              <a:t>features such as </a:t>
            </a:r>
            <a:r>
              <a:rPr lang="en-US" sz="1800" dirty="0" err="1"/>
              <a:t>WorkCenters</a:t>
            </a:r>
            <a:r>
              <a:rPr lang="en-US" sz="1800" dirty="0"/>
              <a:t>, </a:t>
            </a:r>
            <a:r>
              <a:rPr lang="en-US" sz="1800" dirty="0" smtClean="0"/>
              <a:t>Dashboards have </a:t>
            </a:r>
            <a:r>
              <a:rPr lang="en-US" sz="1800" dirty="0"/>
              <a:t>been added to improve employee productivity</a:t>
            </a:r>
          </a:p>
          <a:p>
            <a:r>
              <a:rPr lang="en-US" sz="1800" dirty="0" smtClean="0"/>
              <a:t>Business </a:t>
            </a:r>
            <a:r>
              <a:rPr lang="en-US" sz="1800" dirty="0"/>
              <a:t>Process </a:t>
            </a:r>
            <a:r>
              <a:rPr lang="en-US" sz="1800" dirty="0" smtClean="0"/>
              <a:t>Weaver</a:t>
            </a:r>
          </a:p>
          <a:p>
            <a:r>
              <a:rPr lang="en-US" sz="1800" dirty="0" smtClean="0"/>
              <a:t>Data </a:t>
            </a:r>
            <a:r>
              <a:rPr lang="en-US" sz="1800" dirty="0"/>
              <a:t>Migration </a:t>
            </a:r>
            <a:r>
              <a:rPr lang="en-US" sz="1800" dirty="0" smtClean="0"/>
              <a:t>Workbench</a:t>
            </a:r>
          </a:p>
          <a:p>
            <a:r>
              <a:rPr lang="en-US" sz="1800" dirty="0"/>
              <a:t>Bills that are entered directly into PeopleSoft Billing can be loaded to Project Costing during the Billing to Project Costing interface process (PC_BI_TO_PC)</a:t>
            </a:r>
          </a:p>
          <a:p>
            <a:endParaRPr lang="en-US" sz="1800" dirty="0" smtClean="0"/>
          </a:p>
          <a:p>
            <a:endParaRPr lang="en-US" sz="1800" dirty="0"/>
          </a:p>
          <a:p>
            <a:endParaRPr lang="en-US" dirty="0"/>
          </a:p>
          <a:p>
            <a:endParaRPr lang="en-US" dirty="0"/>
          </a:p>
          <a:p>
            <a:endParaRPr lang="en-US" b="1" dirty="0"/>
          </a:p>
          <a:p>
            <a:endParaRPr lang="en-US" b="1" dirty="0" smtClean="0"/>
          </a:p>
          <a:p>
            <a:endParaRPr lang="en-US" b="1" dirty="0"/>
          </a:p>
          <a:p>
            <a:endParaRPr lang="en-US" b="1" dirty="0" smtClean="0"/>
          </a:p>
          <a:p>
            <a:endParaRPr lang="en-US" b="1" dirty="0" smtClean="0"/>
          </a:p>
          <a:p>
            <a:endParaRPr lang="en-US" b="1" dirty="0" smtClean="0"/>
          </a:p>
          <a:p>
            <a:endParaRPr lang="en-US" b="1" dirty="0" smtClean="0"/>
          </a:p>
        </p:txBody>
      </p:sp>
    </p:spTree>
    <p:extLst>
      <p:ext uri="{BB962C8B-B14F-4D97-AF65-F5344CB8AC3E}">
        <p14:creationId xmlns:p14="http://schemas.microsoft.com/office/powerpoint/2010/main" val="14984923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New 9.2 Changes for Project Costing</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a:t>Direct Journal transactions can be loaded to Project Costing during the Receivables to Project Costing interface process (PC_AR_TO_PC)</a:t>
            </a:r>
          </a:p>
          <a:p>
            <a:r>
              <a:rPr lang="en-US" sz="1800" dirty="0" smtClean="0"/>
              <a:t>Activity </a:t>
            </a:r>
            <a:r>
              <a:rPr lang="en-US" sz="1800" dirty="0"/>
              <a:t>Guides</a:t>
            </a:r>
          </a:p>
          <a:p>
            <a:endParaRPr lang="en-US" sz="1800" dirty="0"/>
          </a:p>
          <a:p>
            <a:endParaRPr lang="en-US" sz="1800" dirty="0"/>
          </a:p>
          <a:p>
            <a:endParaRPr lang="en-US" b="1" dirty="0"/>
          </a:p>
          <a:p>
            <a:endParaRPr lang="en-US" b="1" dirty="0" smtClean="0"/>
          </a:p>
          <a:p>
            <a:endParaRPr lang="en-US" b="1" dirty="0"/>
          </a:p>
          <a:p>
            <a:endParaRPr lang="en-US" b="1" dirty="0" smtClean="0"/>
          </a:p>
          <a:p>
            <a:endParaRPr lang="en-US" b="1" dirty="0" smtClean="0"/>
          </a:p>
          <a:p>
            <a:endParaRPr lang="en-US" b="1" dirty="0" smtClean="0"/>
          </a:p>
          <a:p>
            <a:endParaRPr lang="en-US" b="1" dirty="0" smtClean="0"/>
          </a:p>
        </p:txBody>
      </p:sp>
    </p:spTree>
    <p:extLst>
      <p:ext uri="{BB962C8B-B14F-4D97-AF65-F5344CB8AC3E}">
        <p14:creationId xmlns:p14="http://schemas.microsoft.com/office/powerpoint/2010/main" val="7203366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Custom Rates</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smtClean="0"/>
              <a:t>With </a:t>
            </a:r>
            <a:r>
              <a:rPr lang="en-US" sz="1800" dirty="0"/>
              <a:t>release 9.2, custom rates provides with the means to create different cost and billing rate structures. Custom rates enables to create rates with multiple criteria, such as defining one custom rate based on job code and department, and another custom rate based on source type and supplier. In addition, rates can be loaded from an Excel spreadsheet.</a:t>
            </a:r>
          </a:p>
          <a:p>
            <a:pPr lvl="1"/>
            <a:r>
              <a:rPr lang="en-US" sz="1600" dirty="0"/>
              <a:t>Define and maintain custom rate </a:t>
            </a:r>
            <a:r>
              <a:rPr lang="en-US" sz="1600" dirty="0" smtClean="0"/>
              <a:t>definitions</a:t>
            </a:r>
            <a:endParaRPr lang="en-US" sz="1600" dirty="0"/>
          </a:p>
          <a:p>
            <a:pPr lvl="1"/>
            <a:r>
              <a:rPr lang="en-US" sz="1600" dirty="0"/>
              <a:t>Populate custom </a:t>
            </a:r>
            <a:r>
              <a:rPr lang="en-US" sz="1600" dirty="0" smtClean="0"/>
              <a:t>rates</a:t>
            </a:r>
          </a:p>
          <a:p>
            <a:pPr lvl="1"/>
            <a:r>
              <a:rPr lang="en-US" sz="1600" dirty="0" smtClean="0"/>
              <a:t>Rate sets</a:t>
            </a:r>
            <a:endParaRPr lang="en-US" sz="1600" dirty="0"/>
          </a:p>
        </p:txBody>
      </p:sp>
    </p:spTree>
    <p:extLst>
      <p:ext uri="{BB962C8B-B14F-4D97-AF65-F5344CB8AC3E}">
        <p14:creationId xmlns:p14="http://schemas.microsoft.com/office/powerpoint/2010/main" val="2909207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Agenda</a:t>
            </a:r>
            <a:endParaRPr lang="en-US" sz="2000" dirty="0">
              <a:solidFill>
                <a:srgbClr val="C00000"/>
              </a:solidFill>
            </a:endParaRPr>
          </a:p>
        </p:txBody>
      </p:sp>
      <p:sp>
        <p:nvSpPr>
          <p:cNvPr id="3" name="Content Placeholder 2"/>
          <p:cNvSpPr>
            <a:spLocks noGrp="1"/>
          </p:cNvSpPr>
          <p:nvPr>
            <p:ph sz="half" idx="1"/>
          </p:nvPr>
        </p:nvSpPr>
        <p:spPr>
          <a:xfrm>
            <a:off x="219556" y="1140010"/>
            <a:ext cx="8686800" cy="5613845"/>
          </a:xfrm>
        </p:spPr>
        <p:txBody>
          <a:bodyPr/>
          <a:lstStyle/>
          <a:p>
            <a:r>
              <a:rPr lang="en-US" sz="1600" dirty="0" smtClean="0"/>
              <a:t>Introductions</a:t>
            </a:r>
          </a:p>
          <a:p>
            <a:r>
              <a:rPr lang="en-US" sz="1600" dirty="0" smtClean="0"/>
              <a:t>Objectives</a:t>
            </a:r>
          </a:p>
          <a:p>
            <a:r>
              <a:rPr lang="en-US" sz="1600" dirty="0" smtClean="0"/>
              <a:t>Schedule </a:t>
            </a:r>
          </a:p>
          <a:p>
            <a:r>
              <a:rPr lang="en-US" sz="1600" dirty="0" smtClean="0"/>
              <a:t>Fit Gap </a:t>
            </a:r>
            <a:endParaRPr lang="en-US" sz="1600" dirty="0"/>
          </a:p>
          <a:p>
            <a:pPr lvl="1"/>
            <a:r>
              <a:rPr lang="en-US" sz="1400" dirty="0" smtClean="0"/>
              <a:t>Business Process Deltas between 9.1 and 9.2 </a:t>
            </a:r>
          </a:p>
          <a:p>
            <a:pPr lvl="2"/>
            <a:r>
              <a:rPr lang="en-US" sz="1100" dirty="0" smtClean="0"/>
              <a:t>Confirm new functionality that should be explored for system design</a:t>
            </a:r>
          </a:p>
          <a:p>
            <a:pPr lvl="1"/>
            <a:r>
              <a:rPr lang="en-US" sz="1400" dirty="0"/>
              <a:t>Customizations</a:t>
            </a:r>
          </a:p>
          <a:p>
            <a:pPr lvl="2"/>
            <a:r>
              <a:rPr lang="en-US" sz="1100" dirty="0"/>
              <a:t>Retrofit / </a:t>
            </a:r>
            <a:r>
              <a:rPr lang="en-US" sz="1100" dirty="0" smtClean="0"/>
              <a:t>Eliminate</a:t>
            </a:r>
          </a:p>
          <a:p>
            <a:pPr lvl="1"/>
            <a:r>
              <a:rPr lang="en-US" sz="1400" dirty="0" smtClean="0"/>
              <a:t>Interfaces</a:t>
            </a:r>
          </a:p>
          <a:p>
            <a:pPr lvl="2"/>
            <a:r>
              <a:rPr lang="en-US" sz="1100" dirty="0" smtClean="0"/>
              <a:t>Retrofit / Eliminate</a:t>
            </a:r>
          </a:p>
          <a:p>
            <a:pPr lvl="1"/>
            <a:r>
              <a:rPr lang="en-US" sz="1400" dirty="0" smtClean="0"/>
              <a:t>Reports</a:t>
            </a:r>
          </a:p>
          <a:p>
            <a:pPr lvl="2"/>
            <a:r>
              <a:rPr lang="en-US" sz="1100" dirty="0" smtClean="0"/>
              <a:t>Retrofit / </a:t>
            </a:r>
            <a:r>
              <a:rPr lang="en-US" sz="1100" dirty="0"/>
              <a:t>Eliminate</a:t>
            </a:r>
          </a:p>
          <a:p>
            <a:pPr lvl="1"/>
            <a:r>
              <a:rPr lang="en-US" sz="1400" dirty="0" smtClean="0"/>
              <a:t>Security</a:t>
            </a:r>
          </a:p>
          <a:p>
            <a:r>
              <a:rPr lang="en-US" sz="1600" dirty="0"/>
              <a:t>Discussion</a:t>
            </a:r>
          </a:p>
        </p:txBody>
      </p:sp>
      <p:pic>
        <p:nvPicPr>
          <p:cNvPr id="4" name="Picture 4" descr="MCj043492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550" y="12144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734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 Rates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Define rates by as many as five different dimensions available in </a:t>
            </a:r>
            <a:r>
              <a:rPr lang="en-US" dirty="0" smtClean="0"/>
              <a:t>the project </a:t>
            </a:r>
            <a:r>
              <a:rPr lang="en-US" dirty="0"/>
              <a:t>transaction table to accommodate complex rate structures</a:t>
            </a: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7" y="1866900"/>
            <a:ext cx="8693624" cy="4397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856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 Rates (Continued)</a:t>
            </a:r>
            <a:endParaRPr lang="en-US" sz="2000" b="0" dirty="0"/>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Populate </a:t>
            </a:r>
            <a:r>
              <a:rPr lang="en-US" dirty="0"/>
              <a:t>custom rates</a:t>
            </a:r>
          </a:p>
          <a:p>
            <a:endParaRPr lang="en-US"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83" y="1596788"/>
            <a:ext cx="8898340" cy="4653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819400" y="3057525"/>
            <a:ext cx="2667000" cy="866206"/>
          </a:xfrm>
          <a:prstGeom prst="rect">
            <a:avLst/>
          </a:prstGeom>
          <a:no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lIns="45720" rIns="45720" rtlCol="0" anchor="ctr"/>
          <a:lstStyle/>
          <a:p>
            <a:pPr algn="ctr"/>
            <a:endParaRPr lang="en-US" sz="1600" dirty="0"/>
          </a:p>
        </p:txBody>
      </p:sp>
      <p:sp>
        <p:nvSpPr>
          <p:cNvPr id="6" name="Rectangle 5"/>
          <p:cNvSpPr/>
          <p:nvPr/>
        </p:nvSpPr>
        <p:spPr>
          <a:xfrm>
            <a:off x="5572125" y="3057525"/>
            <a:ext cx="2828925" cy="8662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 name="Rectangle 6"/>
          <p:cNvSpPr/>
          <p:nvPr/>
        </p:nvSpPr>
        <p:spPr>
          <a:xfrm>
            <a:off x="2819400" y="3923731"/>
            <a:ext cx="5743575" cy="857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63398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 Rates (Continued)</a:t>
            </a:r>
            <a:endParaRPr lang="en-US" sz="2000" b="0" dirty="0"/>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a:t>Rate Sets</a:t>
            </a:r>
          </a:p>
          <a:p>
            <a:pPr lvl="1"/>
            <a:r>
              <a:rPr lang="en-US" sz="1600" dirty="0"/>
              <a:t>After a custom rate is defined and the rates are populated, the custom rate can be associated with a rate set. When the Pricing process (PC_PRICING) runs, the appropriate custom rate value is used to calculate the cost of the priced transaction.</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50" y="2314576"/>
            <a:ext cx="8720919" cy="4072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1728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 Rates (Continued)</a:t>
            </a:r>
            <a:endParaRPr lang="en-US" sz="2000" b="0" dirty="0"/>
          </a:p>
        </p:txBody>
      </p:sp>
      <p:sp>
        <p:nvSpPr>
          <p:cNvPr id="3" name="Content Placeholder 2"/>
          <p:cNvSpPr>
            <a:spLocks noGrp="1"/>
          </p:cNvSpPr>
          <p:nvPr>
            <p:ph sz="half" idx="1"/>
          </p:nvPr>
        </p:nvSpPr>
        <p:spPr>
          <a:xfrm>
            <a:off x="230188" y="1151468"/>
            <a:ext cx="8686800" cy="5140150"/>
          </a:xfrm>
        </p:spPr>
        <p:txBody>
          <a:bodyPr/>
          <a:lstStyle/>
          <a:p>
            <a:r>
              <a:rPr lang="en-US" sz="1800" dirty="0"/>
              <a:t>Two new rate </a:t>
            </a:r>
            <a:r>
              <a:rPr lang="en-US" sz="1800" dirty="0" smtClean="0"/>
              <a:t>options</a:t>
            </a:r>
          </a:p>
          <a:p>
            <a:pPr lvl="1"/>
            <a:r>
              <a:rPr lang="en-US" sz="1600" dirty="0"/>
              <a:t>CRC – Custom Rate using Cost Rate</a:t>
            </a:r>
          </a:p>
          <a:p>
            <a:pPr lvl="1"/>
            <a:r>
              <a:rPr lang="en-US" sz="1600" dirty="0"/>
              <a:t>CRB – Custom Rate using Bill Rate</a:t>
            </a:r>
          </a:p>
          <a:p>
            <a:r>
              <a:rPr lang="en-US" sz="1800" dirty="0"/>
              <a:t>New Rate Name column </a:t>
            </a:r>
            <a:r>
              <a:rPr lang="en-US" sz="1800" dirty="0" smtClean="0"/>
              <a:t>on the </a:t>
            </a:r>
            <a:r>
              <a:rPr lang="en-US" sz="1800" dirty="0"/>
              <a:t>Define Target Rows grid</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07" y="2457450"/>
            <a:ext cx="8693624" cy="3724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0522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7282"/>
            <a:ext cx="9144001" cy="463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6157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Functional Overview of the New Accounting </a:t>
            </a:r>
            <a:r>
              <a:rPr lang="en-US" sz="2000" dirty="0" smtClean="0">
                <a:solidFill>
                  <a:srgbClr val="C00000"/>
                </a:solidFill>
              </a:rPr>
              <a:t>Standard</a:t>
            </a:r>
            <a:endParaRPr lang="en-US" sz="2000" dirty="0">
              <a:solidFill>
                <a:srgbClr val="C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5913"/>
            <a:ext cx="9119807" cy="435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82869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Functional Overview of the New Accounting </a:t>
            </a:r>
            <a:r>
              <a:rPr lang="en-US" sz="2000" dirty="0" smtClean="0">
                <a:solidFill>
                  <a:srgbClr val="C00000"/>
                </a:solidFill>
              </a:rPr>
              <a:t>Standard – cont.</a:t>
            </a:r>
            <a:endParaRPr lang="en-US" sz="2000" dirty="0">
              <a:solidFill>
                <a:srgbClr val="C00000"/>
              </a:solidFill>
            </a:endParaRPr>
          </a:p>
        </p:txBody>
      </p:sp>
      <p:sp>
        <p:nvSpPr>
          <p:cNvPr id="3" name="Content Placeholder 2"/>
          <p:cNvSpPr>
            <a:spLocks noGrp="1"/>
          </p:cNvSpPr>
          <p:nvPr>
            <p:ph idx="1"/>
          </p:nvPr>
        </p:nvSpPr>
        <p:spPr/>
        <p:txBody>
          <a:bodyPr/>
          <a:lstStyle/>
          <a:p>
            <a:pPr algn="just"/>
            <a:r>
              <a:rPr lang="en-US" sz="1800" dirty="0"/>
              <a:t>Current Generally Accepted Accounting Principles (GAAP) used in the United States are different from the International Financial Reporting Standards (IFRS) used in other countries </a:t>
            </a:r>
            <a:endParaRPr lang="en-US" sz="1800" dirty="0" smtClean="0"/>
          </a:p>
          <a:p>
            <a:pPr algn="just"/>
            <a:r>
              <a:rPr lang="en-US" sz="1800" dirty="0"/>
              <a:t>US GAAP/IFRS Convergence Project is sponsored by the FASB (The Financial Accounting Standards Board) which sets the accounting standards used in the United States and the IASB (The International Accounting Standards Board) which sets the reporting standards used by many other countries outside the US </a:t>
            </a:r>
            <a:endParaRPr lang="en-US" sz="1800" dirty="0" smtClean="0"/>
          </a:p>
          <a:p>
            <a:pPr algn="just"/>
            <a:r>
              <a:rPr lang="en-US" sz="1800" dirty="0" smtClean="0"/>
              <a:t>Changes </a:t>
            </a:r>
            <a:r>
              <a:rPr lang="en-US" sz="1800" dirty="0"/>
              <a:t>impact all public traded companies reporting to the Securities and Exchange Commission as well as other private entities that report financial results to others. </a:t>
            </a:r>
            <a:endParaRPr lang="en-US" sz="1800" dirty="0" smtClean="0"/>
          </a:p>
          <a:p>
            <a:pPr algn="just"/>
            <a:r>
              <a:rPr lang="en-US" sz="1800" dirty="0" smtClean="0"/>
              <a:t>All </a:t>
            </a:r>
            <a:r>
              <a:rPr lang="en-US" sz="1800" dirty="0"/>
              <a:t>entities that report revenue from customers that follow US GAAP are impacted by the change </a:t>
            </a:r>
            <a:endParaRPr lang="en-US" sz="1800" dirty="0" smtClean="0"/>
          </a:p>
          <a:p>
            <a:pPr algn="just"/>
            <a:r>
              <a:rPr lang="en-US" sz="1800" dirty="0" smtClean="0"/>
              <a:t>Final </a:t>
            </a:r>
            <a:r>
              <a:rPr lang="en-US" sz="1800" dirty="0"/>
              <a:t>standard was published in May 2014 with an effective date of 2017 for public companies </a:t>
            </a:r>
          </a:p>
        </p:txBody>
      </p:sp>
    </p:spTree>
    <p:extLst>
      <p:ext uri="{BB962C8B-B14F-4D97-AF65-F5344CB8AC3E}">
        <p14:creationId xmlns:p14="http://schemas.microsoft.com/office/powerpoint/2010/main" val="1546457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Supporting Transition to the New Revenue Accounting Standard</a:t>
            </a:r>
            <a:endParaRPr lang="en-US" dirty="0">
              <a:solidFill>
                <a:srgbClr val="C00000"/>
              </a:solidFill>
            </a:endParaRPr>
          </a:p>
        </p:txBody>
      </p:sp>
      <p:sp>
        <p:nvSpPr>
          <p:cNvPr id="3" name="Content Placeholder 2"/>
          <p:cNvSpPr>
            <a:spLocks noGrp="1"/>
          </p:cNvSpPr>
          <p:nvPr>
            <p:ph idx="1"/>
          </p:nvPr>
        </p:nvSpPr>
        <p:spPr/>
        <p:txBody>
          <a:bodyPr/>
          <a:lstStyle/>
          <a:p>
            <a:pPr algn="just"/>
            <a:r>
              <a:rPr lang="en-US" sz="1600" dirty="0" smtClean="0"/>
              <a:t>For </a:t>
            </a:r>
            <a:r>
              <a:rPr lang="en-US" sz="1600" dirty="0"/>
              <a:t>rate-based contract lines, enhanced PeopleSoft Project Costing functionality allows separate calculations of revenue and billing based on cost, hours, or other input</a:t>
            </a:r>
            <a:r>
              <a:rPr lang="en-US" sz="1600" dirty="0" smtClean="0"/>
              <a:t>.</a:t>
            </a:r>
          </a:p>
          <a:p>
            <a:pPr algn="just"/>
            <a:r>
              <a:rPr lang="en-US" sz="1600" dirty="0"/>
              <a:t>When creating a contract, users can opt to manage amounts and rates for revenue separately from those used for billing</a:t>
            </a:r>
            <a:r>
              <a:rPr lang="en-US" sz="1600" dirty="0" smtClean="0"/>
              <a:t>.</a:t>
            </a:r>
          </a:p>
          <a:p>
            <a:pPr algn="just"/>
            <a:r>
              <a:rPr lang="en-US" sz="1600" dirty="0"/>
              <a:t>Alternatively, users can opt out of the new functionality, and amounts and rates used for billing will also be used for revenue</a:t>
            </a:r>
            <a:r>
              <a:rPr lang="en-US" sz="1600" dirty="0" smtClean="0"/>
              <a:t>.</a:t>
            </a:r>
          </a:p>
          <a:p>
            <a:pPr algn="just"/>
            <a:r>
              <a:rPr lang="en-US" sz="1600" dirty="0"/>
              <a:t>New fields to capture the total contract price for billing and for revenue across all contract lines are included</a:t>
            </a:r>
            <a:r>
              <a:rPr lang="en-US" sz="1600" dirty="0" smtClean="0"/>
              <a:t>.</a:t>
            </a:r>
          </a:p>
          <a:p>
            <a:pPr algn="just"/>
            <a:r>
              <a:rPr lang="en-US" sz="1600" dirty="0"/>
              <a:t>In the contract header, a new field, Contract Role, was introduced to be used to report revenue (and other financial metrics) as sales made directly to customers as a prime contractor or as sales </a:t>
            </a:r>
            <a:r>
              <a:rPr lang="en-US" sz="1600" dirty="0" smtClean="0"/>
              <a:t>made </a:t>
            </a:r>
            <a:r>
              <a:rPr lang="en-US" sz="1600" dirty="0"/>
              <a:t>through intermediaries as a subcontractor</a:t>
            </a:r>
            <a:r>
              <a:rPr lang="en-US" sz="1600" dirty="0" smtClean="0"/>
              <a:t>.</a:t>
            </a:r>
          </a:p>
          <a:p>
            <a:pPr algn="just"/>
            <a:r>
              <a:rPr lang="en-US" sz="1600" dirty="0"/>
              <a:t>New functionality included a new field on the contract line titled Bundle, which allows users to group related contract lines</a:t>
            </a:r>
            <a:r>
              <a:rPr lang="en-US" sz="1600" dirty="0" smtClean="0"/>
              <a:t>.</a:t>
            </a:r>
          </a:p>
          <a:p>
            <a:pPr algn="just"/>
            <a:r>
              <a:rPr lang="en-US" sz="1600" dirty="0"/>
              <a:t>New functionality allowing separate configuration and processing of revenue and billing supports existing customer requirements and assists customers in their transition to the new revenue accounting standard</a:t>
            </a:r>
          </a:p>
        </p:txBody>
      </p:sp>
    </p:spTree>
    <p:extLst>
      <p:ext uri="{BB962C8B-B14F-4D97-AF65-F5344CB8AC3E}">
        <p14:creationId xmlns:p14="http://schemas.microsoft.com/office/powerpoint/2010/main" val="37102411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Recognizing Revenue Separate from Billing </a:t>
            </a:r>
            <a:r>
              <a:rPr lang="en-US" sz="2000" dirty="0" smtClean="0">
                <a:solidFill>
                  <a:srgbClr val="C00000"/>
                </a:solidFill>
              </a:rPr>
              <a:t>- Overview</a:t>
            </a:r>
            <a:endParaRPr lang="en-US" sz="2000" dirty="0">
              <a:solidFill>
                <a:srgbClr val="C00000"/>
              </a:solidFill>
            </a:endParaRPr>
          </a:p>
        </p:txBody>
      </p:sp>
      <p:sp>
        <p:nvSpPr>
          <p:cNvPr id="3" name="Content Placeholder 2"/>
          <p:cNvSpPr>
            <a:spLocks noGrp="1"/>
          </p:cNvSpPr>
          <p:nvPr>
            <p:ph idx="1"/>
          </p:nvPr>
        </p:nvSpPr>
        <p:spPr/>
        <p:txBody>
          <a:bodyPr/>
          <a:lstStyle/>
          <a:p>
            <a:pPr algn="just">
              <a:spcBef>
                <a:spcPts val="600"/>
              </a:spcBef>
            </a:pPr>
            <a:r>
              <a:rPr lang="en-US" sz="1800" dirty="0" smtClean="0"/>
              <a:t>Enhanced </a:t>
            </a:r>
            <a:r>
              <a:rPr lang="en-US" sz="1800" dirty="0"/>
              <a:t>to allow customers the ability to define and manage revenue separate from amounts used to bill customers </a:t>
            </a:r>
            <a:endParaRPr lang="en-US" sz="1800" dirty="0" smtClean="0"/>
          </a:p>
          <a:p>
            <a:pPr algn="just">
              <a:spcBef>
                <a:spcPts val="600"/>
              </a:spcBef>
            </a:pPr>
            <a:r>
              <a:rPr lang="en-US" sz="1800" dirty="0" smtClean="0"/>
              <a:t>One </a:t>
            </a:r>
            <a:r>
              <a:rPr lang="en-US" sz="1800" dirty="0"/>
              <a:t>of the core concepts in the new revenue accounting standard is that individual contract line items be priced at amounts that reflect the value of the good or service being delivered to the customer </a:t>
            </a:r>
            <a:endParaRPr lang="en-US" sz="1800" dirty="0" smtClean="0"/>
          </a:p>
          <a:p>
            <a:pPr algn="just">
              <a:spcBef>
                <a:spcPts val="600"/>
              </a:spcBef>
            </a:pPr>
            <a:r>
              <a:rPr lang="en-US" sz="1800" dirty="0" smtClean="0"/>
              <a:t>Price </a:t>
            </a:r>
            <a:r>
              <a:rPr lang="en-US" sz="1800" dirty="0"/>
              <a:t>attributed to a contract line item for revenue recognition may be different than the price of the line item for billing </a:t>
            </a:r>
            <a:endParaRPr lang="en-US" sz="1800" dirty="0" smtClean="0"/>
          </a:p>
          <a:p>
            <a:pPr algn="just">
              <a:spcBef>
                <a:spcPts val="600"/>
              </a:spcBef>
            </a:pPr>
            <a:r>
              <a:rPr lang="en-US" sz="1800" dirty="0"/>
              <a:t>New fields were introduced to the contracts data structures allowing users to capture separate line level amounts for revenue, total revenue for the contract and total billing for the </a:t>
            </a:r>
            <a:r>
              <a:rPr lang="en-US" sz="1800" dirty="0" smtClean="0"/>
              <a:t>contract</a:t>
            </a:r>
          </a:p>
          <a:p>
            <a:pPr algn="just">
              <a:spcBef>
                <a:spcPts val="600"/>
              </a:spcBef>
            </a:pPr>
            <a:r>
              <a:rPr lang="en-US" sz="1800" dirty="0"/>
              <a:t>‘Negotiated Amount’ in </a:t>
            </a:r>
            <a:r>
              <a:rPr lang="en-US" sz="1800" dirty="0" smtClean="0"/>
              <a:t>current 9.1 version </a:t>
            </a:r>
            <a:r>
              <a:rPr lang="en-US" sz="1800" dirty="0"/>
              <a:t>has been renamed ‘Billing Amount’ and will be used for </a:t>
            </a:r>
            <a:r>
              <a:rPr lang="en-US" sz="1800" dirty="0" smtClean="0"/>
              <a:t>billing</a:t>
            </a:r>
            <a:endParaRPr lang="en-US" sz="1800" dirty="0"/>
          </a:p>
        </p:txBody>
      </p:sp>
    </p:spTree>
    <p:extLst>
      <p:ext uri="{BB962C8B-B14F-4D97-AF65-F5344CB8AC3E}">
        <p14:creationId xmlns:p14="http://schemas.microsoft.com/office/powerpoint/2010/main" val="13574408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000" b="0" dirty="0" smtClean="0"/>
              <a:t/>
            </a:r>
            <a:br>
              <a:rPr lang="en-US" sz="2000" b="0" dirty="0" smtClean="0"/>
            </a:br>
            <a:r>
              <a:rPr lang="en-US" sz="1600" dirty="0" smtClean="0"/>
              <a:t>Contracts </a:t>
            </a:r>
            <a:r>
              <a:rPr lang="en-US" sz="1600" dirty="0"/>
              <a:t>and Project </a:t>
            </a:r>
            <a:r>
              <a:rPr lang="en-US" sz="1600" dirty="0" smtClean="0"/>
              <a:t>Costing</a:t>
            </a:r>
            <a:endParaRPr lang="en-US" sz="1600" dirty="0"/>
          </a:p>
        </p:txBody>
      </p:sp>
      <p:sp>
        <p:nvSpPr>
          <p:cNvPr id="3" name="Content Placeholder 2"/>
          <p:cNvSpPr>
            <a:spLocks noGrp="1"/>
          </p:cNvSpPr>
          <p:nvPr>
            <p:ph idx="1"/>
          </p:nvPr>
        </p:nvSpPr>
        <p:spPr/>
        <p:txBody>
          <a:bodyPr/>
          <a:lstStyle/>
          <a:p>
            <a:r>
              <a:rPr lang="en-US" sz="1800" dirty="0"/>
              <a:t>Billing and revenue allocation</a:t>
            </a:r>
          </a:p>
          <a:p>
            <a:pPr lvl="1"/>
            <a:r>
              <a:rPr lang="en-US" sz="1600" dirty="0" smtClean="0"/>
              <a:t>Identifying </a:t>
            </a:r>
            <a:r>
              <a:rPr lang="en-US" sz="1600" dirty="0"/>
              <a:t>total contract price for billing and revenue</a:t>
            </a:r>
          </a:p>
          <a:p>
            <a:pPr lvl="1"/>
            <a:r>
              <a:rPr lang="en-US" sz="1600" dirty="0" smtClean="0"/>
              <a:t>Separate </a:t>
            </a:r>
            <a:r>
              <a:rPr lang="en-US" sz="1600" dirty="0"/>
              <a:t>structures for allocating billing and revenue to the contract line</a:t>
            </a:r>
          </a:p>
          <a:p>
            <a:r>
              <a:rPr lang="en-US" sz="1800" dirty="0" smtClean="0"/>
              <a:t>Attributes </a:t>
            </a:r>
            <a:r>
              <a:rPr lang="en-US" sz="1800" dirty="0"/>
              <a:t>for grouping/bundling contract lines</a:t>
            </a:r>
          </a:p>
          <a:p>
            <a:r>
              <a:rPr lang="en-US" sz="1800" dirty="0" smtClean="0"/>
              <a:t>Revenue </a:t>
            </a:r>
            <a:r>
              <a:rPr lang="en-US" sz="1800" dirty="0"/>
              <a:t>rate sets in project costing</a:t>
            </a:r>
          </a:p>
          <a:p>
            <a:r>
              <a:rPr lang="en-US" sz="1800" dirty="0" smtClean="0"/>
              <a:t>Defaults </a:t>
            </a:r>
            <a:r>
              <a:rPr lang="en-US" sz="1800" dirty="0"/>
              <a:t>to reduce decision making and user error</a:t>
            </a:r>
          </a:p>
          <a:p>
            <a:r>
              <a:rPr lang="en-US" sz="1800" dirty="0" smtClean="0"/>
              <a:t>Able </a:t>
            </a:r>
            <a:r>
              <a:rPr lang="en-US" sz="1800" dirty="0"/>
              <a:t>to be applied on existing contracts</a:t>
            </a:r>
          </a:p>
          <a:p>
            <a:r>
              <a:rPr lang="en-US" sz="1800" dirty="0" smtClean="0"/>
              <a:t>Optional </a:t>
            </a:r>
            <a:r>
              <a:rPr lang="en-US" sz="1800" dirty="0"/>
              <a:t>at the contract level</a:t>
            </a:r>
          </a:p>
        </p:txBody>
      </p:sp>
    </p:spTree>
    <p:extLst>
      <p:ext uri="{BB962C8B-B14F-4D97-AF65-F5344CB8AC3E}">
        <p14:creationId xmlns:p14="http://schemas.microsoft.com/office/powerpoint/2010/main" val="833136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4024"/>
            <a:ext cx="8229600" cy="49641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a:t/>
            </a:r>
            <a:br>
              <a:rPr lang="en-US" dirty="0"/>
            </a:br>
            <a:r>
              <a:rPr lang="en-US" sz="2000" dirty="0" smtClean="0">
                <a:solidFill>
                  <a:srgbClr val="C00000"/>
                </a:solidFill>
              </a:rPr>
              <a:t>Introductions</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smtClean="0"/>
              <a:t>Name</a:t>
            </a:r>
          </a:p>
          <a:p>
            <a:r>
              <a:rPr lang="en-US" sz="1800" dirty="0" smtClean="0"/>
              <a:t>Functional Area</a:t>
            </a:r>
          </a:p>
          <a:p>
            <a:r>
              <a:rPr lang="en-US" sz="1800" dirty="0" smtClean="0"/>
              <a:t>Role</a:t>
            </a:r>
            <a:endParaRPr lang="en-US" sz="1800" dirty="0"/>
          </a:p>
        </p:txBody>
      </p:sp>
    </p:spTree>
    <p:extLst>
      <p:ext uri="{BB962C8B-B14F-4D97-AF65-F5344CB8AC3E}">
        <p14:creationId xmlns:p14="http://schemas.microsoft.com/office/powerpoint/2010/main" val="165351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a:t>
            </a:r>
            <a:r>
              <a:rPr lang="en-US" sz="2000" dirty="0" smtClean="0">
                <a:solidFill>
                  <a:srgbClr val="C00000"/>
                </a:solidFill>
              </a:rPr>
              <a:t>Revenue - Cont. </a:t>
            </a:r>
            <a:r>
              <a:rPr lang="en-US" sz="2000" b="0" dirty="0"/>
              <a:t/>
            </a:r>
            <a:br>
              <a:rPr lang="en-US" sz="2000" b="0" dirty="0"/>
            </a:br>
            <a:r>
              <a:rPr lang="en-US" sz="1600" dirty="0" smtClean="0"/>
              <a:t>Adding a Contract</a:t>
            </a:r>
            <a:endParaRPr lang="en-US" sz="1800" dirty="0"/>
          </a:p>
        </p:txBody>
      </p:sp>
      <p:pic>
        <p:nvPicPr>
          <p:cNvPr id="4100" name="Picture 4" descr="https://blogs.oracle.com/peoplesoft/resource/revrecblog1.jpg%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88" y="1746866"/>
            <a:ext cx="7304088" cy="341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3341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a:t>
            </a:r>
            <a:r>
              <a:rPr lang="en-US" sz="2000" dirty="0" smtClean="0">
                <a:solidFill>
                  <a:srgbClr val="C00000"/>
                </a:solidFill>
              </a:rPr>
              <a:t>Revenue - Cont. </a:t>
            </a:r>
            <a:r>
              <a:rPr lang="en-US" sz="2000" b="0" dirty="0"/>
              <a:t/>
            </a:r>
            <a:br>
              <a:rPr lang="en-US" sz="2000" b="0" dirty="0"/>
            </a:br>
            <a:r>
              <a:rPr lang="en-US" sz="1600" dirty="0" smtClean="0"/>
              <a:t>New Separation fields and Control Role field</a:t>
            </a:r>
            <a:endParaRPr lang="en-US" sz="1600" dirty="0"/>
          </a:p>
        </p:txBody>
      </p:sp>
      <p:pic>
        <p:nvPicPr>
          <p:cNvPr id="6146" name="Picture 2" descr="https://blogs.oracle.com/peoplesoft/resource/revrecblog2.png%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77" y="1364171"/>
            <a:ext cx="6426786" cy="403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5500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a:t>
            </a:r>
            <a:r>
              <a:rPr lang="en-US" sz="2000" dirty="0" smtClean="0">
                <a:solidFill>
                  <a:srgbClr val="C00000"/>
                </a:solidFill>
              </a:rPr>
              <a:t>Revenue - Cont. </a:t>
            </a:r>
            <a:r>
              <a:rPr lang="en-US" sz="2800" b="0" dirty="0"/>
              <a:t/>
            </a:r>
            <a:br>
              <a:rPr lang="en-US" sz="2800" b="0" dirty="0"/>
            </a:br>
            <a:r>
              <a:rPr lang="en-US" sz="1600" dirty="0" smtClean="0"/>
              <a:t>New Bundle field to Group </a:t>
            </a:r>
            <a:r>
              <a:rPr lang="en-US" sz="1600" dirty="0"/>
              <a:t>related contract </a:t>
            </a:r>
            <a:r>
              <a:rPr lang="en-US" sz="1600" dirty="0" smtClean="0"/>
              <a:t>lines</a:t>
            </a:r>
            <a:endParaRPr lang="en-US" sz="1600" dirty="0"/>
          </a:p>
        </p:txBody>
      </p:sp>
      <p:sp>
        <p:nvSpPr>
          <p:cNvPr id="3" name="Content Placeholder 2"/>
          <p:cNvSpPr>
            <a:spLocks noGrp="1"/>
          </p:cNvSpPr>
          <p:nvPr>
            <p:ph idx="1"/>
          </p:nvPr>
        </p:nvSpPr>
        <p:spPr>
          <a:xfrm>
            <a:off x="457200" y="4274287"/>
            <a:ext cx="8229600" cy="1989989"/>
          </a:xfrm>
          <a:ln>
            <a:solidFill>
              <a:schemeClr val="tx1">
                <a:lumMod val="50000"/>
              </a:schemeClr>
            </a:solidFill>
          </a:ln>
        </p:spPr>
        <p:txBody>
          <a:bodyPr/>
          <a:lstStyle/>
          <a:p>
            <a:pPr>
              <a:spcBef>
                <a:spcPts val="600"/>
              </a:spcBef>
              <a:spcAft>
                <a:spcPts val="0"/>
              </a:spcAft>
            </a:pPr>
            <a:r>
              <a:rPr lang="en-US" sz="1400" dirty="0">
                <a:solidFill>
                  <a:schemeClr val="tx1">
                    <a:lumMod val="50000"/>
                  </a:schemeClr>
                </a:solidFill>
              </a:rPr>
              <a:t>A new field called Bundle was added to the contract line. This field should be used to group related contract lines into a ‘bundle’ for revenue recognition. </a:t>
            </a:r>
            <a:endParaRPr lang="en-US" sz="1400" dirty="0" smtClean="0">
              <a:solidFill>
                <a:schemeClr val="tx1">
                  <a:lumMod val="50000"/>
                </a:schemeClr>
              </a:solidFill>
            </a:endParaRPr>
          </a:p>
          <a:p>
            <a:pPr>
              <a:spcBef>
                <a:spcPts val="600"/>
              </a:spcBef>
              <a:spcAft>
                <a:spcPts val="0"/>
              </a:spcAft>
            </a:pPr>
            <a:r>
              <a:rPr lang="en-US" sz="1400" dirty="0" smtClean="0">
                <a:solidFill>
                  <a:schemeClr val="tx1">
                    <a:lumMod val="50000"/>
                  </a:schemeClr>
                </a:solidFill>
              </a:rPr>
              <a:t>Bundle </a:t>
            </a:r>
            <a:r>
              <a:rPr lang="en-US" sz="1400" dirty="0">
                <a:solidFill>
                  <a:schemeClr val="tx1">
                    <a:lumMod val="50000"/>
                  </a:schemeClr>
                </a:solidFill>
              </a:rPr>
              <a:t>field allows organizations to associate related contract lines by assigning a common attribute to the lines. </a:t>
            </a:r>
            <a:endParaRPr lang="en-US" sz="1400" dirty="0" smtClean="0">
              <a:solidFill>
                <a:schemeClr val="tx1">
                  <a:lumMod val="50000"/>
                </a:schemeClr>
              </a:solidFill>
            </a:endParaRPr>
          </a:p>
          <a:p>
            <a:pPr>
              <a:spcBef>
                <a:spcPts val="600"/>
              </a:spcBef>
              <a:spcAft>
                <a:spcPts val="0"/>
              </a:spcAft>
            </a:pPr>
            <a:r>
              <a:rPr lang="en-US" sz="1400" dirty="0" smtClean="0">
                <a:solidFill>
                  <a:schemeClr val="tx1">
                    <a:lumMod val="50000"/>
                  </a:schemeClr>
                </a:solidFill>
              </a:rPr>
              <a:t>The </a:t>
            </a:r>
            <a:r>
              <a:rPr lang="en-US" sz="1400" dirty="0">
                <a:solidFill>
                  <a:schemeClr val="tx1">
                    <a:lumMod val="50000"/>
                  </a:schemeClr>
                </a:solidFill>
              </a:rPr>
              <a:t>field can be used to group and sort contract lines on pages and as an attribute for reporting. </a:t>
            </a:r>
            <a:endParaRPr lang="en-US" sz="1400" dirty="0" smtClean="0">
              <a:solidFill>
                <a:schemeClr val="tx1">
                  <a:lumMod val="50000"/>
                </a:schemeClr>
              </a:solidFill>
            </a:endParaRPr>
          </a:p>
          <a:p>
            <a:pPr>
              <a:spcBef>
                <a:spcPts val="600"/>
              </a:spcBef>
              <a:spcAft>
                <a:spcPts val="0"/>
              </a:spcAft>
            </a:pPr>
            <a:r>
              <a:rPr lang="en-US" sz="1400" dirty="0" smtClean="0">
                <a:solidFill>
                  <a:schemeClr val="tx1">
                    <a:lumMod val="50000"/>
                  </a:schemeClr>
                </a:solidFill>
              </a:rPr>
              <a:t>Detailed </a:t>
            </a:r>
            <a:r>
              <a:rPr lang="en-US" sz="1400" dirty="0">
                <a:solidFill>
                  <a:schemeClr val="tx1">
                    <a:lumMod val="50000"/>
                  </a:schemeClr>
                </a:solidFill>
              </a:rPr>
              <a:t>revenue recognition functionality will continue to exist at the contract line level and customers will have visibility into the summation of this detail via the bundle assigned to the contract line.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93" y="1163273"/>
            <a:ext cx="8621649" cy="2975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56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000" dirty="0" smtClean="0">
                <a:solidFill>
                  <a:srgbClr val="C00000"/>
                </a:solidFill>
              </a:rPr>
              <a:t>– Cont.</a:t>
            </a:r>
            <a:r>
              <a:rPr lang="en-US" sz="2800" b="0" dirty="0"/>
              <a:t/>
            </a:r>
            <a:br>
              <a:rPr lang="en-US" sz="2800" b="0" dirty="0"/>
            </a:br>
            <a:r>
              <a:rPr lang="en-US" sz="1600" dirty="0" smtClean="0"/>
              <a:t>Billing Allocation</a:t>
            </a:r>
            <a:endParaRPr lang="en-US" sz="16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63630"/>
            <a:ext cx="9311069" cy="4659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1388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a:t>
            </a:r>
            <a:r>
              <a:rPr lang="en-US" sz="2000" dirty="0" smtClean="0">
                <a:solidFill>
                  <a:srgbClr val="C00000"/>
                </a:solidFill>
              </a:rPr>
              <a:t>Revenue – Cont. </a:t>
            </a:r>
            <a:r>
              <a:rPr lang="en-US" sz="2800" b="0" dirty="0"/>
              <a:t/>
            </a:r>
            <a:br>
              <a:rPr lang="en-US" sz="2800" b="0" dirty="0"/>
            </a:br>
            <a:r>
              <a:rPr lang="en-US" sz="1600" dirty="0" err="1" smtClean="0"/>
              <a:t>Revenue</a:t>
            </a:r>
            <a:r>
              <a:rPr lang="en-US" sz="1600" dirty="0" smtClean="0"/>
              <a:t> Allocation</a:t>
            </a: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309698"/>
            <a:ext cx="8829675" cy="451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5526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Update Separate Billing and Revenue Options</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371600"/>
            <a:ext cx="8886825" cy="446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3083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Revenue Rate Sets for Rate Based Contract </a:t>
            </a:r>
            <a:r>
              <a:rPr lang="en-US" sz="2000" dirty="0" smtClean="0">
                <a:solidFill>
                  <a:srgbClr val="C00000"/>
                </a:solidFill>
              </a:rPr>
              <a:t>Lines</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a:t>The PeopleSoft Contracts and Projects modules work together to allow separate configuration of revenue markups and rates per hour/quantity if the contract designates Separate As Incurred Billing and Revenue</a:t>
            </a:r>
            <a:r>
              <a:rPr lang="en-US" sz="1800" dirty="0" smtClean="0"/>
              <a:t>.</a:t>
            </a:r>
          </a:p>
          <a:p>
            <a:r>
              <a:rPr lang="en-US" sz="1800" dirty="0"/>
              <a:t>In project costing, rate sets are created with a rate definition type of Revenue and then assigned to contract lines. A single revenue rate set could be assigned to the contract line or more likely it would be included in a rate plan with other rate sets used to generate cost and </a:t>
            </a:r>
            <a:r>
              <a:rPr lang="en-US" sz="1800" dirty="0" smtClean="0"/>
              <a:t>billing</a:t>
            </a:r>
          </a:p>
          <a:p>
            <a:r>
              <a:rPr lang="en-US" sz="1800" dirty="0"/>
              <a:t>Revenue rate sets work similarly to billing rate sets with source criteria for project costing and general ledger fields. The difference is the analysis type created during the PC_PRICING process is REV instead of BIL</a:t>
            </a:r>
            <a:r>
              <a:rPr lang="en-US" sz="1800" dirty="0" smtClean="0"/>
              <a:t>.</a:t>
            </a:r>
          </a:p>
          <a:p>
            <a:r>
              <a:rPr lang="en-US" sz="1800" dirty="0"/>
              <a:t>BIL rows would also continue being generated, but represent only </a:t>
            </a:r>
            <a:r>
              <a:rPr lang="en-US" sz="1800" dirty="0" smtClean="0"/>
              <a:t>billing</a:t>
            </a:r>
          </a:p>
          <a:p>
            <a:r>
              <a:rPr lang="en-US" sz="1800" dirty="0"/>
              <a:t>In contrast, contracts that do not separate billing and revenue will only create BIL analysis types and they will be used for both billing and revenue recognition.</a:t>
            </a:r>
            <a:endParaRPr lang="en-US" sz="1800" b="1" u="sng" dirty="0" smtClean="0"/>
          </a:p>
          <a:p>
            <a:endParaRPr lang="en-US" dirty="0"/>
          </a:p>
        </p:txBody>
      </p:sp>
    </p:spTree>
    <p:extLst>
      <p:ext uri="{BB962C8B-B14F-4D97-AF65-F5344CB8AC3E}">
        <p14:creationId xmlns:p14="http://schemas.microsoft.com/office/powerpoint/2010/main" val="13874864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Revenue Rate Sets for Rate Based Contract </a:t>
            </a:r>
            <a:r>
              <a:rPr lang="en-US" sz="2000" dirty="0" smtClean="0">
                <a:solidFill>
                  <a:srgbClr val="C00000"/>
                </a:solidFill>
              </a:rPr>
              <a:t>Lines – Cont.</a:t>
            </a:r>
            <a:endParaRPr lang="en-US" sz="2000" dirty="0">
              <a:solidFill>
                <a:srgbClr val="C00000"/>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8" y="1063629"/>
            <a:ext cx="6922294" cy="535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16755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a:t>
            </a:r>
            <a:r>
              <a:rPr lang="en-US" sz="2000" dirty="0" smtClean="0">
                <a:solidFill>
                  <a:srgbClr val="C00000"/>
                </a:solidFill>
              </a:rPr>
              <a:t>Data</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Ability </a:t>
            </a:r>
            <a:r>
              <a:rPr lang="en-US" dirty="0"/>
              <a:t>to add Project Attributes via </a:t>
            </a:r>
            <a:r>
              <a:rPr lang="en-US" dirty="0" smtClean="0"/>
              <a:t>configuration</a:t>
            </a:r>
            <a:endParaRPr lang="en-US" dirty="0"/>
          </a:p>
          <a:p>
            <a:pPr lvl="1"/>
            <a:r>
              <a:rPr lang="en-US" sz="1600" dirty="0"/>
              <a:t>Define a supplemental data record</a:t>
            </a:r>
          </a:p>
          <a:p>
            <a:pPr lvl="1"/>
            <a:r>
              <a:rPr lang="en-US" sz="1600" dirty="0" smtClean="0"/>
              <a:t>Define </a:t>
            </a:r>
            <a:r>
              <a:rPr lang="en-US" sz="1600" dirty="0"/>
              <a:t>and map supplemental data record fields to data store records</a:t>
            </a:r>
          </a:p>
          <a:p>
            <a:pPr lvl="1"/>
            <a:r>
              <a:rPr lang="en-US" sz="1600" dirty="0" smtClean="0"/>
              <a:t>Specify </a:t>
            </a:r>
            <a:r>
              <a:rPr lang="en-US" sz="1600" dirty="0"/>
              <a:t>details for supplemental data record </a:t>
            </a:r>
            <a:r>
              <a:rPr lang="en-US" sz="1600" dirty="0" smtClean="0"/>
              <a:t>fields</a:t>
            </a:r>
            <a:endParaRPr lang="en-US" sz="1600" dirty="0"/>
          </a:p>
          <a:p>
            <a:pPr lvl="1"/>
            <a:r>
              <a:rPr lang="en-US" sz="1600" dirty="0" smtClean="0"/>
              <a:t>Define </a:t>
            </a:r>
            <a:r>
              <a:rPr lang="en-US" sz="1600" dirty="0"/>
              <a:t>a supplemental data display group</a:t>
            </a:r>
          </a:p>
          <a:p>
            <a:pPr lvl="1"/>
            <a:r>
              <a:rPr lang="en-US" sz="1600" dirty="0" smtClean="0"/>
              <a:t>Assign </a:t>
            </a:r>
            <a:r>
              <a:rPr lang="en-US" sz="1600" dirty="0"/>
              <a:t>a supplemental data display group</a:t>
            </a:r>
          </a:p>
          <a:p>
            <a:pPr lvl="1"/>
            <a:r>
              <a:rPr lang="en-US" sz="1600" dirty="0" smtClean="0"/>
              <a:t>Define </a:t>
            </a:r>
            <a:r>
              <a:rPr lang="en-US" sz="1600" dirty="0"/>
              <a:t>conditions for display groups</a:t>
            </a:r>
          </a:p>
          <a:p>
            <a:endParaRPr lang="en-US" dirty="0"/>
          </a:p>
        </p:txBody>
      </p:sp>
    </p:spTree>
    <p:extLst>
      <p:ext uri="{BB962C8B-B14F-4D97-AF65-F5344CB8AC3E}">
        <p14:creationId xmlns:p14="http://schemas.microsoft.com/office/powerpoint/2010/main" val="813306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Define </a:t>
            </a:r>
            <a:r>
              <a:rPr lang="en-US" dirty="0"/>
              <a:t>a supplemental data record</a:t>
            </a:r>
          </a:p>
          <a:p>
            <a:pPr marL="228600" lvl="1" indent="0">
              <a:buNone/>
            </a:pP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85" y="1625647"/>
            <a:ext cx="8345108" cy="4502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795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9432"/>
            <a:ext cx="8229600" cy="551005"/>
          </a:xfrm>
        </p:spPr>
        <p:txBody>
          <a:bodyPr/>
          <a:lstStyle/>
          <a:p>
            <a:r>
              <a:rPr lang="en-US" dirty="0"/>
              <a:t/>
            </a:r>
            <a:br>
              <a:rPr lang="en-US" dirty="0"/>
            </a:br>
            <a:r>
              <a:rPr lang="en-US" sz="2000" dirty="0" smtClean="0">
                <a:solidFill>
                  <a:srgbClr val="C00000"/>
                </a:solidFill>
              </a:rPr>
              <a:t>Objectives</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smtClean="0"/>
              <a:t>An overview of New or updated features in PeopleSoft Project costing 9.2 release</a:t>
            </a:r>
          </a:p>
          <a:p>
            <a:pPr lvl="1"/>
            <a:r>
              <a:rPr lang="en-US" sz="1600" dirty="0"/>
              <a:t>Identify Gaps</a:t>
            </a:r>
          </a:p>
          <a:p>
            <a:pPr lvl="1">
              <a:buClr>
                <a:schemeClr val="tx1"/>
              </a:buClr>
            </a:pPr>
            <a:r>
              <a:rPr lang="en-US" sz="1600" dirty="0"/>
              <a:t>Confirm Inventory of Interfaces, Customizations and </a:t>
            </a:r>
            <a:r>
              <a:rPr lang="en-US" sz="1600" dirty="0" smtClean="0"/>
              <a:t>Reports</a:t>
            </a:r>
            <a:endParaRPr lang="en-US" sz="1600" dirty="0"/>
          </a:p>
          <a:p>
            <a:pPr marL="0" indent="0">
              <a:buNone/>
            </a:pPr>
            <a:endParaRPr lang="en-US" sz="1800" dirty="0" smtClean="0"/>
          </a:p>
          <a:p>
            <a:r>
              <a:rPr lang="en-US" sz="1800" dirty="0" smtClean="0"/>
              <a:t>Determine the Impacts on current business processes</a:t>
            </a:r>
          </a:p>
          <a:p>
            <a:r>
              <a:rPr lang="en-US" sz="1800" dirty="0"/>
              <a:t>Facilitate the next stage – Upgrade A&amp;D Project</a:t>
            </a:r>
          </a:p>
          <a:p>
            <a:endParaRPr lang="en-US" dirty="0" smtClean="0"/>
          </a:p>
        </p:txBody>
      </p:sp>
    </p:spTree>
    <p:extLst>
      <p:ext uri="{BB962C8B-B14F-4D97-AF65-F5344CB8AC3E}">
        <p14:creationId xmlns:p14="http://schemas.microsoft.com/office/powerpoint/2010/main" val="2998438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Specify </a:t>
            </a:r>
            <a:r>
              <a:rPr lang="en-US" dirty="0"/>
              <a:t>details for supplemental data record </a:t>
            </a:r>
            <a:r>
              <a:rPr lang="en-US" dirty="0" smtClean="0"/>
              <a:t>fields</a:t>
            </a:r>
            <a:endParaRPr lang="en-US" dirty="0"/>
          </a:p>
          <a:p>
            <a:pPr marL="228600" lvl="1" indent="0">
              <a:buNone/>
            </a:pPr>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96" y="1428750"/>
            <a:ext cx="8373044" cy="4630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15295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Define </a:t>
            </a:r>
            <a:r>
              <a:rPr lang="en-US" dirty="0"/>
              <a:t>and map supplemental data record fields to data store records</a:t>
            </a:r>
          </a:p>
          <a:p>
            <a:pPr marL="228600" lvl="1" indent="0">
              <a:buNone/>
            </a:pPr>
            <a:endParaRPr lang="en-US" sz="2000" dirty="0"/>
          </a:p>
          <a:p>
            <a:pPr marL="228600" lvl="1" indent="0">
              <a:buNone/>
            </a:pPr>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10" y="1485900"/>
            <a:ext cx="8225762" cy="4751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15698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Define </a:t>
            </a:r>
            <a:r>
              <a:rPr lang="en-US" dirty="0"/>
              <a:t>a supplemental data display group</a:t>
            </a:r>
          </a:p>
          <a:p>
            <a:pPr marL="228600" lvl="1" indent="0">
              <a:buNone/>
            </a:pP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37" y="1514475"/>
            <a:ext cx="8570438" cy="4777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5064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Define </a:t>
            </a:r>
            <a:r>
              <a:rPr lang="en-US" dirty="0"/>
              <a:t>a supplemental data display group</a:t>
            </a:r>
          </a:p>
          <a:p>
            <a:pPr marL="228600" lvl="1" indent="0">
              <a:buNone/>
            </a:pPr>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11" y="1799443"/>
            <a:ext cx="8410433" cy="453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53485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Assign </a:t>
            </a:r>
            <a:r>
              <a:rPr lang="en-US" dirty="0"/>
              <a:t>a supplemental data display group</a:t>
            </a:r>
          </a:p>
          <a:p>
            <a:pPr marL="228600" lvl="1" indent="0">
              <a:buNone/>
            </a:pPr>
            <a:endParaRPr lang="en-US"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838325"/>
            <a:ext cx="8593184" cy="4439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7314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Define </a:t>
            </a:r>
            <a:r>
              <a:rPr lang="en-US" dirty="0"/>
              <a:t>conditions for display groups</a:t>
            </a:r>
          </a:p>
          <a:p>
            <a:pPr marL="228600" lvl="1" indent="0">
              <a:buNone/>
            </a:pPr>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04" y="1729641"/>
            <a:ext cx="8196902" cy="443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7709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Supplemental Data (Continued)</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Project General information</a:t>
            </a:r>
            <a:endParaRPr lang="en-US" dirty="0"/>
          </a:p>
          <a:p>
            <a:pPr marL="228600" lvl="1" indent="0">
              <a:buNone/>
            </a:pP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25" y="1607664"/>
            <a:ext cx="8734567" cy="472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98619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Manager Transaction Review</a:t>
            </a:r>
          </a:p>
        </p:txBody>
      </p:sp>
      <p:sp>
        <p:nvSpPr>
          <p:cNvPr id="3" name="Content Placeholder 2"/>
          <p:cNvSpPr>
            <a:spLocks noGrp="1"/>
          </p:cNvSpPr>
          <p:nvPr>
            <p:ph idx="1"/>
          </p:nvPr>
        </p:nvSpPr>
        <p:spPr/>
        <p:txBody>
          <a:bodyPr/>
          <a:lstStyle/>
          <a:p>
            <a:r>
              <a:rPr lang="en-US" sz="1800" dirty="0"/>
              <a:t>The Manager Transaction Review (MTR) feature has been enhanced to allow users to search billable transactions by </a:t>
            </a:r>
            <a:r>
              <a:rPr lang="en-US" sz="1800" dirty="0">
                <a:solidFill>
                  <a:srgbClr val="FF0000"/>
                </a:solidFill>
              </a:rPr>
              <a:t>contract and contract </a:t>
            </a:r>
            <a:r>
              <a:rPr lang="en-US" sz="1800" dirty="0" smtClean="0">
                <a:solidFill>
                  <a:srgbClr val="FF0000"/>
                </a:solidFill>
              </a:rPr>
              <a:t>line</a:t>
            </a:r>
            <a:r>
              <a:rPr lang="en-US" sz="1800" dirty="0" smtClean="0"/>
              <a:t>.</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388" y="1769957"/>
            <a:ext cx="8591581" cy="4248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1760559" y="1726433"/>
            <a:ext cx="3381387" cy="484497"/>
          </a:xfrm>
          <a:prstGeom prst="wedgeRectCallout">
            <a:avLst>
              <a:gd name="adj1" fmla="val 60697"/>
              <a:gd name="adj2" fmla="val 19111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400" dirty="0" smtClean="0"/>
              <a:t>New fields Contract and Contract Line number added as additional search fields</a:t>
            </a:r>
            <a:endParaRPr lang="en-US" sz="1400" dirty="0"/>
          </a:p>
        </p:txBody>
      </p:sp>
    </p:spTree>
    <p:extLst>
      <p:ext uri="{BB962C8B-B14F-4D97-AF65-F5344CB8AC3E}">
        <p14:creationId xmlns:p14="http://schemas.microsoft.com/office/powerpoint/2010/main" val="25313183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As Incurred Accounting </a:t>
            </a:r>
            <a:r>
              <a:rPr lang="en-US" sz="2000" dirty="0" smtClean="0">
                <a:solidFill>
                  <a:srgbClr val="C00000"/>
                </a:solidFill>
              </a:rPr>
              <a:t>Distribution Changes</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lvl="1">
              <a:buClr>
                <a:schemeClr val="accent1"/>
              </a:buClr>
              <a:buFont typeface="Arial" panose="020B0604020202020204" pitchFamily="34" charset="0"/>
              <a:buChar char="•"/>
            </a:pPr>
            <a:r>
              <a:rPr lang="en-US" dirty="0" smtClean="0"/>
              <a:t>Added new search fields</a:t>
            </a:r>
            <a:endParaRPr lang="en-US" dirty="0"/>
          </a:p>
          <a:p>
            <a:pPr marL="228600" lvl="1" indent="0">
              <a:buNone/>
            </a:pPr>
            <a:endParaRPr lang="en-US"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00" y="1604893"/>
            <a:ext cx="8194272" cy="4659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4"/>
          <p:cNvSpPr/>
          <p:nvPr/>
        </p:nvSpPr>
        <p:spPr>
          <a:xfrm>
            <a:off x="914400" y="3757186"/>
            <a:ext cx="5227093" cy="2179589"/>
          </a:xfrm>
          <a:prstGeom prst="round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3494121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82563" y="1132418"/>
            <a:ext cx="8686800" cy="5140150"/>
          </a:xfrm>
        </p:spPr>
        <p:txBody>
          <a:bodyPr/>
          <a:lstStyle/>
          <a:p>
            <a:r>
              <a:rPr lang="en-US" sz="1600" dirty="0" smtClean="0"/>
              <a:t>Summarize </a:t>
            </a:r>
            <a:r>
              <a:rPr lang="en-US" sz="1600" dirty="0"/>
              <a:t>separately by feeder system</a:t>
            </a:r>
          </a:p>
          <a:p>
            <a:pPr lvl="1">
              <a:buClr>
                <a:schemeClr val="tx1"/>
              </a:buClr>
            </a:pPr>
            <a:r>
              <a:rPr lang="en-US" sz="1200" dirty="0" smtClean="0"/>
              <a:t>General </a:t>
            </a:r>
            <a:r>
              <a:rPr lang="en-US" sz="1200" dirty="0"/>
              <a:t>Ledger</a:t>
            </a:r>
          </a:p>
          <a:p>
            <a:pPr lvl="1">
              <a:buClr>
                <a:schemeClr val="tx1"/>
              </a:buClr>
            </a:pPr>
            <a:r>
              <a:rPr lang="en-US" sz="1200" dirty="0"/>
              <a:t>Third-Party Loader</a:t>
            </a:r>
          </a:p>
          <a:p>
            <a:r>
              <a:rPr lang="en-US" sz="1600" dirty="0" smtClean="0"/>
              <a:t>Reduce the number of rows loaded into PROJ_RESOURCE, Improving performance </a:t>
            </a:r>
          </a:p>
          <a:p>
            <a:r>
              <a:rPr lang="en-US" sz="1600" dirty="0" smtClean="0"/>
              <a:t>Retain </a:t>
            </a:r>
            <a:r>
              <a:rPr lang="en-US" sz="1600" dirty="0"/>
              <a:t>details </a:t>
            </a:r>
            <a:r>
              <a:rPr lang="en-US" sz="1600" dirty="0" smtClean="0"/>
              <a:t>on new </a:t>
            </a:r>
            <a:r>
              <a:rPr lang="en-US" sz="1600" dirty="0"/>
              <a:t>tables</a:t>
            </a:r>
            <a:endParaRPr lang="en-US" sz="1600" dirty="0" smtClean="0"/>
          </a:p>
        </p:txBody>
      </p:sp>
      <p:sp>
        <p:nvSpPr>
          <p:cNvPr id="6" name="Title 5"/>
          <p:cNvSpPr>
            <a:spLocks noGrp="1"/>
          </p:cNvSpPr>
          <p:nvPr>
            <p:ph type="title"/>
          </p:nvPr>
        </p:nvSpPr>
        <p:spPr/>
        <p:txBody>
          <a:bodyPr/>
          <a:lstStyle/>
          <a:p>
            <a:r>
              <a:rPr lang="en-US" sz="2000" dirty="0">
                <a:solidFill>
                  <a:srgbClr val="C00000"/>
                </a:solidFill>
              </a:rPr>
              <a:t>Feeder and Pricing Summarization</a:t>
            </a:r>
            <a:r>
              <a:rPr lang="en-US" dirty="0"/>
              <a:t/>
            </a:r>
            <a:br>
              <a:rPr lang="en-US" dirty="0"/>
            </a:br>
            <a:r>
              <a:rPr lang="en-US" sz="1800" dirty="0"/>
              <a:t>Setup – Subsystem Transaction Summarization</a:t>
            </a:r>
          </a:p>
        </p:txBody>
      </p:sp>
    </p:spTree>
    <p:extLst>
      <p:ext uri="{BB962C8B-B14F-4D97-AF65-F5344CB8AC3E}">
        <p14:creationId xmlns:p14="http://schemas.microsoft.com/office/powerpoint/2010/main" val="28619240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Schedule</a:t>
            </a:r>
            <a:endParaRPr lang="en-US" sz="2000" dirty="0">
              <a:solidFill>
                <a:srgbClr val="C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127160"/>
              </p:ext>
            </p:extLst>
          </p:nvPr>
        </p:nvGraphicFramePr>
        <p:xfrm>
          <a:off x="429904" y="1415956"/>
          <a:ext cx="8229600" cy="1407160"/>
        </p:xfrm>
        <a:graphic>
          <a:graphicData uri="http://schemas.openxmlformats.org/drawingml/2006/table">
            <a:tbl>
              <a:tblPr firstRow="1" bandRow="1">
                <a:tableStyleId>{5940675A-B579-460E-94D1-54222C63F5DA}</a:tableStyleId>
              </a:tblPr>
              <a:tblGrid>
                <a:gridCol w="2743200"/>
                <a:gridCol w="2743200"/>
                <a:gridCol w="2743200"/>
              </a:tblGrid>
              <a:tr h="370840">
                <a:tc>
                  <a:txBody>
                    <a:bodyPr/>
                    <a:lstStyle/>
                    <a:p>
                      <a:r>
                        <a:rPr lang="en-US" sz="1600" b="1" dirty="0" smtClean="0">
                          <a:solidFill>
                            <a:schemeClr val="bg1"/>
                          </a:solidFill>
                          <a:latin typeface="Arial" panose="020B0604020202020204" pitchFamily="34" charset="0"/>
                          <a:cs typeface="Arial" panose="020B0604020202020204" pitchFamily="34" charset="0"/>
                        </a:rPr>
                        <a:t>Date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Time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Topic</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r>
              <a:tr h="370840">
                <a:tc>
                  <a:txBody>
                    <a:bodyPr/>
                    <a:lstStyle/>
                    <a:p>
                      <a:r>
                        <a:rPr lang="en-US" sz="1400" dirty="0" smtClean="0"/>
                        <a:t>09/13/2016</a:t>
                      </a:r>
                      <a:endParaRPr lang="en-US" sz="1400" dirty="0"/>
                    </a:p>
                  </a:txBody>
                  <a:tcPr/>
                </a:tc>
                <a:tc>
                  <a:txBody>
                    <a:bodyPr/>
                    <a:lstStyle/>
                    <a:p>
                      <a:r>
                        <a:rPr lang="en-US" sz="1400" dirty="0" smtClean="0"/>
                        <a:t>9 AM –</a:t>
                      </a:r>
                      <a:r>
                        <a:rPr lang="en-US" sz="1400" baseline="0" dirty="0" smtClean="0"/>
                        <a:t> 11 AM (CST)</a:t>
                      </a:r>
                      <a:endParaRPr lang="en-US" sz="1400" dirty="0"/>
                    </a:p>
                  </a:txBody>
                  <a:tcPr/>
                </a:tc>
                <a:tc>
                  <a:txBody>
                    <a:bodyPr/>
                    <a:lstStyle/>
                    <a:p>
                      <a:r>
                        <a:rPr lang="en-US" sz="1400" dirty="0" smtClean="0"/>
                        <a:t>Business Modeling Session 1: Project Costing</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09/15/2016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9 AM –</a:t>
                      </a:r>
                      <a:r>
                        <a:rPr lang="en-US" sz="1400" baseline="0" dirty="0" smtClean="0"/>
                        <a:t> 11 AM (CST)</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Business Modeling Session 2: Project Costing</a:t>
                      </a:r>
                    </a:p>
                  </a:txBody>
                  <a:tcPr/>
                </a:tc>
              </a:tr>
            </a:tbl>
          </a:graphicData>
        </a:graphic>
      </p:graphicFrame>
    </p:spTree>
    <p:extLst>
      <p:ext uri="{BB962C8B-B14F-4D97-AF65-F5344CB8AC3E}">
        <p14:creationId xmlns:p14="http://schemas.microsoft.com/office/powerpoint/2010/main" val="6840185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Feeder and Pricing </a:t>
            </a:r>
            <a:r>
              <a:rPr lang="en-US" sz="2000" dirty="0" smtClean="0">
                <a:solidFill>
                  <a:srgbClr val="C00000"/>
                </a:solidFill>
              </a:rPr>
              <a:t>Summarization – Cont. </a:t>
            </a:r>
            <a:r>
              <a:rPr lang="en-US" sz="2000" dirty="0" smtClean="0">
                <a:solidFill>
                  <a:srgbClr val="C00000"/>
                </a:solidFill>
              </a:rPr>
              <a:t/>
            </a:r>
            <a:br>
              <a:rPr lang="en-US" sz="2000" dirty="0" smtClean="0">
                <a:solidFill>
                  <a:srgbClr val="C00000"/>
                </a:solidFill>
              </a:rPr>
            </a:br>
            <a:r>
              <a:rPr lang="en-US" sz="1800" dirty="0"/>
              <a:t>Setup – Pricing Summarization</a:t>
            </a:r>
            <a:endParaRPr lang="en-US" sz="1800" b="0" dirty="0">
              <a:solidFill>
                <a:srgbClr val="C00000"/>
              </a:solidFill>
            </a:endParaRPr>
          </a:p>
        </p:txBody>
      </p:sp>
      <p:sp>
        <p:nvSpPr>
          <p:cNvPr id="3" name="Content Placeholder 2"/>
          <p:cNvSpPr>
            <a:spLocks noGrp="1"/>
          </p:cNvSpPr>
          <p:nvPr>
            <p:ph idx="1"/>
          </p:nvPr>
        </p:nvSpPr>
        <p:spPr/>
        <p:txBody>
          <a:bodyPr/>
          <a:lstStyle/>
          <a:p>
            <a:r>
              <a:rPr lang="en-US" sz="1600" dirty="0"/>
              <a:t>Reduce the number of target rows generated by Pricing</a:t>
            </a:r>
          </a:p>
          <a:p>
            <a:r>
              <a:rPr lang="en-US" sz="1600" dirty="0"/>
              <a:t>Allow user to determine level of summarization</a:t>
            </a:r>
          </a:p>
          <a:p>
            <a:r>
              <a:rPr lang="en-US" sz="1600" dirty="0"/>
              <a:t>Summarization pricing output to eliminate excessive target transactions when rate stacking is applied </a:t>
            </a:r>
          </a:p>
          <a:p>
            <a:r>
              <a:rPr lang="en-US" sz="1600" dirty="0"/>
              <a:t>Reduce rounding issues created by pricing at too low a level</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49" y="2714625"/>
            <a:ext cx="879157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2376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Variance </a:t>
            </a:r>
            <a:r>
              <a:rPr lang="en-US" sz="2000" dirty="0" smtClean="0">
                <a:solidFill>
                  <a:srgbClr val="C00000"/>
                </a:solidFill>
              </a:rPr>
              <a:t>Pricing  </a:t>
            </a:r>
            <a:br>
              <a:rPr lang="en-US" sz="2000" dirty="0" smtClean="0">
                <a:solidFill>
                  <a:srgbClr val="C00000"/>
                </a:solidFill>
              </a:rPr>
            </a:br>
            <a:r>
              <a:rPr lang="en-US" sz="1800" dirty="0" smtClean="0"/>
              <a:t>Description</a:t>
            </a:r>
            <a:endParaRPr lang="en-US" sz="1800" dirty="0">
              <a:solidFill>
                <a:srgbClr val="C00000"/>
              </a:solidFill>
            </a:endParaRPr>
          </a:p>
        </p:txBody>
      </p:sp>
      <p:sp>
        <p:nvSpPr>
          <p:cNvPr id="3" name="Content Placeholder 2"/>
          <p:cNvSpPr>
            <a:spLocks noGrp="1"/>
          </p:cNvSpPr>
          <p:nvPr>
            <p:ph idx="1"/>
          </p:nvPr>
        </p:nvSpPr>
        <p:spPr/>
        <p:txBody>
          <a:bodyPr/>
          <a:lstStyle/>
          <a:p>
            <a:r>
              <a:rPr lang="en-US" sz="1600" dirty="0"/>
              <a:t>Enhance Variance Pricing to reduce the amount of effort involved </a:t>
            </a:r>
            <a:r>
              <a:rPr lang="en-US" sz="1600" dirty="0" smtClean="0"/>
              <a:t>in pricing </a:t>
            </a:r>
            <a:r>
              <a:rPr lang="en-US" sz="1600" dirty="0"/>
              <a:t>and accounting for </a:t>
            </a:r>
            <a:r>
              <a:rPr lang="en-US" sz="1600" dirty="0" smtClean="0"/>
              <a:t>rate </a:t>
            </a:r>
            <a:r>
              <a:rPr lang="en-US" sz="1600" dirty="0"/>
              <a:t>changes, and improve processing </a:t>
            </a:r>
            <a:r>
              <a:rPr lang="en-US" sz="1600" dirty="0" smtClean="0"/>
              <a:t>performance</a:t>
            </a:r>
          </a:p>
          <a:p>
            <a:pPr lvl="1">
              <a:buClr>
                <a:schemeClr val="tx1"/>
              </a:buClr>
            </a:pPr>
            <a:r>
              <a:rPr lang="en-US" sz="1400" dirty="0"/>
              <a:t>Generate summarized variance output rows</a:t>
            </a:r>
          </a:p>
          <a:p>
            <a:pPr lvl="1">
              <a:buClr>
                <a:schemeClr val="tx1"/>
              </a:buClr>
            </a:pPr>
            <a:r>
              <a:rPr lang="en-US" sz="1400" dirty="0"/>
              <a:t>Process all rate set types (cost, billing, cost/billing, and revenue)</a:t>
            </a:r>
          </a:p>
          <a:p>
            <a:pPr lvl="1">
              <a:buClr>
                <a:schemeClr val="tx1"/>
              </a:buClr>
            </a:pPr>
            <a:r>
              <a:rPr lang="en-US" sz="1400" dirty="0"/>
              <a:t>Expand run control parameters for Variance Pricing to enable more control over the variance pricing transactions created</a:t>
            </a:r>
          </a:p>
          <a:p>
            <a:pPr lvl="1">
              <a:buClr>
                <a:schemeClr val="tx1"/>
              </a:buClr>
            </a:pPr>
            <a:r>
              <a:rPr lang="en-US" sz="1400" dirty="0" err="1"/>
              <a:t>Reprice</a:t>
            </a:r>
            <a:r>
              <a:rPr lang="en-US" sz="1400" dirty="0"/>
              <a:t> transactions for any project</a:t>
            </a:r>
          </a:p>
          <a:p>
            <a:pPr lvl="1">
              <a:buClr>
                <a:schemeClr val="tx1"/>
              </a:buClr>
            </a:pPr>
            <a:r>
              <a:rPr lang="en-US" sz="1400" dirty="0"/>
              <a:t>Add an optional review page to enable users to examine the output of a rate change, and decide whether to accept the new calculations before proceeding</a:t>
            </a:r>
          </a:p>
        </p:txBody>
      </p:sp>
    </p:spTree>
    <p:extLst>
      <p:ext uri="{BB962C8B-B14F-4D97-AF65-F5344CB8AC3E}">
        <p14:creationId xmlns:p14="http://schemas.microsoft.com/office/powerpoint/2010/main" val="13033149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Variance </a:t>
            </a:r>
            <a:r>
              <a:rPr lang="en-US" sz="2000" dirty="0" smtClean="0">
                <a:solidFill>
                  <a:srgbClr val="C00000"/>
                </a:solidFill>
              </a:rPr>
              <a:t>Pricing </a:t>
            </a:r>
            <a:r>
              <a:rPr lang="en-US" sz="2000" dirty="0" smtClean="0">
                <a:solidFill>
                  <a:srgbClr val="C00000"/>
                </a:solidFill>
              </a:rPr>
              <a:t>– Cont. </a:t>
            </a:r>
            <a:r>
              <a:rPr lang="en-US" sz="2000" dirty="0" smtClean="0">
                <a:solidFill>
                  <a:srgbClr val="C00000"/>
                </a:solidFill>
              </a:rPr>
              <a:t/>
            </a:r>
            <a:br>
              <a:rPr lang="en-US" sz="2000" dirty="0" smtClean="0">
                <a:solidFill>
                  <a:srgbClr val="C00000"/>
                </a:solidFill>
              </a:rPr>
            </a:br>
            <a:r>
              <a:rPr lang="en-US" sz="1800" dirty="0"/>
              <a:t>Setup – Variance Pricing Summarization</a:t>
            </a:r>
            <a:endParaRPr lang="en-US" sz="1800" dirty="0">
              <a:solidFill>
                <a:srgbClr val="C00000"/>
              </a:solidFill>
            </a:endParaRP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763000" cy="512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62575" y="1809750"/>
            <a:ext cx="2943225" cy="69532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rgbClr val="004A82"/>
                </a:solidFill>
              </a:rPr>
              <a:t>Generate Summarized variance output rows</a:t>
            </a:r>
            <a:endParaRPr lang="en-US" sz="1600" dirty="0">
              <a:solidFill>
                <a:srgbClr val="004A82"/>
              </a:solidFill>
            </a:endParaRPr>
          </a:p>
        </p:txBody>
      </p:sp>
    </p:spTree>
    <p:extLst>
      <p:ext uri="{BB962C8B-B14F-4D97-AF65-F5344CB8AC3E}">
        <p14:creationId xmlns:p14="http://schemas.microsoft.com/office/powerpoint/2010/main" val="10152342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Variance </a:t>
            </a:r>
            <a:r>
              <a:rPr lang="en-US" sz="2000" dirty="0" smtClean="0">
                <a:solidFill>
                  <a:srgbClr val="C00000"/>
                </a:solidFill>
              </a:rPr>
              <a:t>Pricing </a:t>
            </a:r>
            <a:r>
              <a:rPr lang="en-US" sz="2000" dirty="0" smtClean="0">
                <a:solidFill>
                  <a:srgbClr val="C00000"/>
                </a:solidFill>
              </a:rPr>
              <a:t>– Cont.</a:t>
            </a:r>
            <a:r>
              <a:rPr lang="en-US" sz="2000" dirty="0" smtClean="0">
                <a:solidFill>
                  <a:srgbClr val="C00000"/>
                </a:solidFill>
              </a:rPr>
              <a:t/>
            </a:r>
            <a:br>
              <a:rPr lang="en-US" sz="2000" dirty="0" smtClean="0">
                <a:solidFill>
                  <a:srgbClr val="C00000"/>
                </a:solidFill>
              </a:rPr>
            </a:br>
            <a:r>
              <a:rPr lang="en-US" sz="1800" dirty="0"/>
              <a:t>Setup – Rate Definition Types</a:t>
            </a:r>
            <a:endParaRPr lang="en-US" sz="1800" dirty="0">
              <a:solidFill>
                <a:srgbClr val="C00000"/>
              </a:solidFill>
            </a:endParaRPr>
          </a:p>
        </p:txBody>
      </p:sp>
      <p:sp>
        <p:nvSpPr>
          <p:cNvPr id="5" name="Content Placeholder 4"/>
          <p:cNvSpPr>
            <a:spLocks noGrp="1"/>
          </p:cNvSpPr>
          <p:nvPr>
            <p:ph idx="1"/>
          </p:nvPr>
        </p:nvSpPr>
        <p:spPr/>
        <p:txBody>
          <a:bodyPr/>
          <a:lstStyle/>
          <a:p>
            <a:r>
              <a:rPr lang="en-US" sz="1600" dirty="0"/>
              <a:t>Process all rate set types</a:t>
            </a:r>
          </a:p>
          <a:p>
            <a:pPr lvl="1">
              <a:buClr>
                <a:schemeClr val="tx1"/>
              </a:buClr>
            </a:pPr>
            <a:r>
              <a:rPr lang="en-US" sz="1400" dirty="0"/>
              <a:t>Cost</a:t>
            </a:r>
          </a:p>
          <a:p>
            <a:pPr lvl="1">
              <a:buClr>
                <a:schemeClr val="tx1"/>
              </a:buClr>
            </a:pPr>
            <a:r>
              <a:rPr lang="en-US" sz="1400" dirty="0"/>
              <a:t>Billing</a:t>
            </a:r>
          </a:p>
          <a:p>
            <a:pPr lvl="1">
              <a:buClr>
                <a:schemeClr val="tx1"/>
              </a:buClr>
            </a:pPr>
            <a:r>
              <a:rPr lang="en-US" sz="1400" dirty="0"/>
              <a:t>Cost/Billing</a:t>
            </a:r>
          </a:p>
          <a:p>
            <a:pPr lvl="1">
              <a:buClr>
                <a:schemeClr val="tx1"/>
              </a:buClr>
            </a:pPr>
            <a:r>
              <a:rPr lang="en-US" sz="1400" dirty="0"/>
              <a:t>Revenue</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2614613"/>
            <a:ext cx="8743950" cy="3605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571625" y="4876800"/>
            <a:ext cx="1428750" cy="257175"/>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b="1" dirty="0"/>
          </a:p>
        </p:txBody>
      </p:sp>
      <p:sp>
        <p:nvSpPr>
          <p:cNvPr id="9" name="Rectangle 8"/>
          <p:cNvSpPr/>
          <p:nvPr/>
        </p:nvSpPr>
        <p:spPr>
          <a:xfrm>
            <a:off x="4495800" y="4067175"/>
            <a:ext cx="3048000" cy="938212"/>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b="1" dirty="0"/>
          </a:p>
        </p:txBody>
      </p:sp>
    </p:spTree>
    <p:extLst>
      <p:ext uri="{BB962C8B-B14F-4D97-AF65-F5344CB8AC3E}">
        <p14:creationId xmlns:p14="http://schemas.microsoft.com/office/powerpoint/2010/main" val="22113776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Variance </a:t>
            </a:r>
            <a:r>
              <a:rPr lang="en-US" sz="2000" dirty="0" smtClean="0">
                <a:solidFill>
                  <a:srgbClr val="C00000"/>
                </a:solidFill>
              </a:rPr>
              <a:t>Pricing </a:t>
            </a:r>
            <a:r>
              <a:rPr lang="en-US" sz="2000" dirty="0" smtClean="0">
                <a:solidFill>
                  <a:srgbClr val="C00000"/>
                </a:solidFill>
              </a:rPr>
              <a:t>– Cont.</a:t>
            </a:r>
            <a:r>
              <a:rPr lang="en-US" sz="2000" dirty="0" smtClean="0">
                <a:solidFill>
                  <a:srgbClr val="C00000"/>
                </a:solidFill>
              </a:rPr>
              <a:t/>
            </a:r>
            <a:br>
              <a:rPr lang="en-US" sz="2000" dirty="0" smtClean="0">
                <a:solidFill>
                  <a:srgbClr val="C00000"/>
                </a:solidFill>
              </a:rPr>
            </a:br>
            <a:r>
              <a:rPr lang="en-US" sz="1800" dirty="0"/>
              <a:t>Setup – Rate Set Categories</a:t>
            </a:r>
            <a:endParaRPr lang="en-US" sz="1800" dirty="0">
              <a:solidFill>
                <a:srgbClr val="C00000"/>
              </a:solidFill>
            </a:endParaRPr>
          </a:p>
        </p:txBody>
      </p:sp>
      <p:pic>
        <p:nvPicPr>
          <p:cNvPr id="819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9575" y="1090218"/>
            <a:ext cx="4667250" cy="2319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4637" y="2776539"/>
            <a:ext cx="6329363" cy="3586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95250" y="4448175"/>
            <a:ext cx="2847975" cy="69532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rgbClr val="004A82"/>
                </a:solidFill>
              </a:rPr>
              <a:t>Rate Set Categories group related rate sets for Variance Pricing</a:t>
            </a:r>
            <a:endParaRPr lang="en-US" sz="1600" dirty="0">
              <a:solidFill>
                <a:srgbClr val="004A82"/>
              </a:solidFill>
            </a:endParaRPr>
          </a:p>
        </p:txBody>
      </p:sp>
      <p:sp>
        <p:nvSpPr>
          <p:cNvPr id="11" name="Rectangle 10"/>
          <p:cNvSpPr/>
          <p:nvPr/>
        </p:nvSpPr>
        <p:spPr>
          <a:xfrm>
            <a:off x="6048375" y="4448175"/>
            <a:ext cx="1428750" cy="257175"/>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b="1" dirty="0"/>
          </a:p>
        </p:txBody>
      </p:sp>
    </p:spTree>
    <p:extLst>
      <p:ext uri="{BB962C8B-B14F-4D97-AF65-F5344CB8AC3E}">
        <p14:creationId xmlns:p14="http://schemas.microsoft.com/office/powerpoint/2010/main" val="41449147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Project  </a:t>
            </a:r>
            <a:r>
              <a:rPr lang="en-US" sz="2000" dirty="0" err="1" smtClean="0">
                <a:solidFill>
                  <a:srgbClr val="C00000"/>
                </a:solidFill>
              </a:rPr>
              <a:t>WorkCenter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smtClean="0"/>
              <a:t>The </a:t>
            </a:r>
            <a:r>
              <a:rPr lang="en-US" sz="1800" dirty="0"/>
              <a:t>Project Costing </a:t>
            </a:r>
            <a:r>
              <a:rPr lang="en-US" sz="1800" dirty="0" err="1"/>
              <a:t>WorkCenter</a:t>
            </a:r>
            <a:r>
              <a:rPr lang="en-US" sz="1800" dirty="0"/>
              <a:t> is a central navigational component that is designed for the end user. The goal of the </a:t>
            </a:r>
            <a:r>
              <a:rPr lang="en-US" sz="1800" dirty="0" err="1"/>
              <a:t>WorkCenter</a:t>
            </a:r>
            <a:r>
              <a:rPr lang="en-US" sz="1800" dirty="0"/>
              <a:t> is to help an end user become more efficient by accessing frequently used pages and </a:t>
            </a:r>
            <a:r>
              <a:rPr lang="en-US" sz="1800" dirty="0" err="1"/>
              <a:t>pagelets</a:t>
            </a:r>
            <a:r>
              <a:rPr lang="en-US" sz="1800" dirty="0"/>
              <a:t>, and by keeping multiple windows open while performing daily tasks.</a:t>
            </a:r>
            <a:endParaRPr lang="en-US" sz="18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28" y="2343151"/>
            <a:ext cx="8557147" cy="4011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01767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Business Process Weaver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smtClean="0"/>
              <a:t>PeopleSoft </a:t>
            </a:r>
            <a:r>
              <a:rPr lang="en-US" dirty="0"/>
              <a:t>Business Process Weaver, a visualization and orchestration platform, enables organizations to model, manage, and support the stringing of scheduled processes (both delivered and custom), including the grouping of processes (</a:t>
            </a:r>
            <a:r>
              <a:rPr lang="en-US" dirty="0" err="1"/>
              <a:t>PSJob</a:t>
            </a:r>
            <a:r>
              <a:rPr lang="en-US" dirty="0"/>
              <a:t>) and user interactions</a:t>
            </a:r>
            <a:r>
              <a:rPr lang="en-US" dirty="0" smtClean="0"/>
              <a:t>.</a:t>
            </a:r>
          </a:p>
          <a:p>
            <a:pPr marL="228600" lvl="1">
              <a:buClr>
                <a:schemeClr val="accent1"/>
              </a:buClr>
              <a:buFont typeface="Arial" charset="0"/>
              <a:buChar char="•"/>
            </a:pPr>
            <a:r>
              <a:rPr lang="en-US" dirty="0" smtClean="0"/>
              <a:t>Ability to string </a:t>
            </a:r>
            <a:r>
              <a:rPr lang="en-US" dirty="0"/>
              <a:t>processes together and include user intervention in validating the results before or after specific processes </a:t>
            </a:r>
            <a:endParaRPr lang="en-US" dirty="0" smtClean="0"/>
          </a:p>
          <a:p>
            <a:pPr marL="228600" lvl="1">
              <a:buClr>
                <a:schemeClr val="accent1"/>
              </a:buClr>
              <a:buFont typeface="Arial" charset="0"/>
              <a:buChar char="•"/>
            </a:pPr>
            <a:r>
              <a:rPr lang="en-US" dirty="0"/>
              <a:t>Billing Specialists will be able to run the </a:t>
            </a:r>
            <a:r>
              <a:rPr lang="en-US" dirty="0" smtClean="0"/>
              <a:t>Project Costing </a:t>
            </a:r>
            <a:r>
              <a:rPr lang="en-US" dirty="0"/>
              <a:t>to Billing Interface Process via Business Process Weaver, which automatically initiates all of the necessary downstream processes.</a:t>
            </a:r>
          </a:p>
          <a:p>
            <a:pPr marL="228600" lvl="1">
              <a:buClr>
                <a:schemeClr val="accent1"/>
              </a:buClr>
              <a:buFont typeface="Arial" charset="0"/>
              <a:buChar char="•"/>
            </a:pPr>
            <a:endParaRPr lang="en-US" sz="2000" dirty="0"/>
          </a:p>
        </p:txBody>
      </p:sp>
    </p:spTree>
    <p:extLst>
      <p:ext uri="{BB962C8B-B14F-4D97-AF65-F5344CB8AC3E}">
        <p14:creationId xmlns:p14="http://schemas.microsoft.com/office/powerpoint/2010/main" val="38885660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Business Process Weaver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Business Process </a:t>
            </a:r>
            <a:r>
              <a:rPr lang="en-US" dirty="0" smtClean="0"/>
              <a:t>Definition</a:t>
            </a:r>
          </a:p>
          <a:p>
            <a:pPr marL="228600" lvl="1">
              <a:buClr>
                <a:schemeClr val="accent1"/>
              </a:buClr>
              <a:buFont typeface="Arial" charset="0"/>
              <a:buChar char="•"/>
            </a:pP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628775"/>
            <a:ext cx="861060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1307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Business Process Weaver</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Business Process Instance </a:t>
            </a:r>
            <a:r>
              <a:rPr lang="en-US" dirty="0" smtClean="0"/>
              <a:t>page</a:t>
            </a:r>
          </a:p>
          <a:p>
            <a:pPr lvl="1">
              <a:buClr>
                <a:schemeClr val="bg2"/>
              </a:buClr>
            </a:pPr>
            <a:r>
              <a:rPr lang="en-US" sz="1600" dirty="0"/>
              <a:t>Use the Business Process Instance page to review and control the execution of business processes.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3" y="2209799"/>
            <a:ext cx="8667751"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7774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Data Migration Workbench for Application Data</a:t>
            </a: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sz="1400" dirty="0" smtClean="0"/>
              <a:t>Enables </a:t>
            </a:r>
            <a:r>
              <a:rPr lang="en-US" sz="1400" dirty="0"/>
              <a:t>you to compare, validate, and copy application configuration data from one database to another using Application Data Sets (ADS) as its underlying transport </a:t>
            </a:r>
            <a:r>
              <a:rPr lang="en-US" sz="1400" dirty="0" smtClean="0"/>
              <a:t>technology</a:t>
            </a:r>
          </a:p>
          <a:p>
            <a:pPr marL="228600" lvl="1">
              <a:buClr>
                <a:schemeClr val="accent1"/>
              </a:buClr>
              <a:buFont typeface="Arial" charset="0"/>
              <a:buChar char="•"/>
            </a:pPr>
            <a:r>
              <a:rPr lang="en-US" sz="1400" dirty="0"/>
              <a:t>E</a:t>
            </a:r>
            <a:r>
              <a:rPr lang="en-US" sz="1400" dirty="0" smtClean="0"/>
              <a:t>ffective </a:t>
            </a:r>
            <a:r>
              <a:rPr lang="en-US" sz="1400" dirty="0"/>
              <a:t>alternative to Data Mover </a:t>
            </a:r>
            <a:r>
              <a:rPr lang="en-US" sz="1400" dirty="0" smtClean="0"/>
              <a:t>scripts</a:t>
            </a:r>
          </a:p>
          <a:p>
            <a:pPr marL="228600" lvl="1">
              <a:buClr>
                <a:schemeClr val="accent1"/>
              </a:buClr>
              <a:buFont typeface="Arial" charset="0"/>
              <a:buChar char="•"/>
            </a:pPr>
            <a:r>
              <a:rPr lang="en-US" sz="1400" dirty="0"/>
              <a:t>Any authorized developer or administrator can easily define application data sets using the PeopleSoft Pure Internet Architecture (PIA) and compare and copy the </a:t>
            </a:r>
            <a:r>
              <a:rPr lang="en-US" sz="1400" dirty="0" smtClean="0"/>
              <a:t>data</a:t>
            </a:r>
          </a:p>
          <a:p>
            <a:pPr marL="228600" lvl="1">
              <a:buClr>
                <a:schemeClr val="accent1"/>
              </a:buClr>
              <a:buFont typeface="Arial" charset="0"/>
              <a:buChar char="•"/>
            </a:pPr>
            <a:r>
              <a:rPr lang="en-US" sz="1400" dirty="0"/>
              <a:t>This functionality is introduced in 9.2 for the following applications:</a:t>
            </a:r>
          </a:p>
          <a:p>
            <a:pPr lvl="1">
              <a:buClr>
                <a:schemeClr val="tx1"/>
              </a:buClr>
            </a:pPr>
            <a:r>
              <a:rPr lang="en-US" sz="1200" dirty="0"/>
              <a:t> Allocations</a:t>
            </a:r>
          </a:p>
          <a:p>
            <a:pPr lvl="1">
              <a:buClr>
                <a:schemeClr val="tx1"/>
              </a:buClr>
            </a:pPr>
            <a:r>
              <a:rPr lang="en-US" sz="1200" dirty="0"/>
              <a:t> </a:t>
            </a:r>
            <a:r>
              <a:rPr lang="en-US" sz="1200" dirty="0" err="1"/>
              <a:t>WorkCenters</a:t>
            </a:r>
            <a:endParaRPr lang="en-US" sz="1200" dirty="0"/>
          </a:p>
          <a:p>
            <a:pPr lvl="1">
              <a:buClr>
                <a:schemeClr val="tx1"/>
              </a:buClr>
            </a:pPr>
            <a:r>
              <a:rPr lang="en-US" sz="1200" dirty="0"/>
              <a:t> Accounting Rules</a:t>
            </a:r>
          </a:p>
          <a:p>
            <a:pPr marL="228600" lvl="1">
              <a:buClr>
                <a:schemeClr val="accent1"/>
              </a:buClr>
              <a:buFont typeface="Arial" charset="0"/>
              <a:buChar char="•"/>
            </a:pPr>
            <a:r>
              <a:rPr lang="en-US" sz="1400" dirty="0" smtClean="0"/>
              <a:t>From 9.2 </a:t>
            </a:r>
            <a:r>
              <a:rPr lang="en-US" sz="1400" dirty="0"/>
              <a:t>Update Image 10 </a:t>
            </a:r>
            <a:r>
              <a:rPr lang="en-US" sz="1400" dirty="0" smtClean="0"/>
              <a:t>below are the applications which were included:</a:t>
            </a:r>
            <a:endParaRPr lang="en-US" sz="1400" dirty="0"/>
          </a:p>
          <a:p>
            <a:pPr lvl="1">
              <a:buClr>
                <a:schemeClr val="tx1"/>
              </a:buClr>
            </a:pPr>
            <a:r>
              <a:rPr lang="en-US" sz="1400" dirty="0"/>
              <a:t> </a:t>
            </a:r>
            <a:r>
              <a:rPr lang="en-US" sz="1200" dirty="0"/>
              <a:t>Project Custom Rates</a:t>
            </a:r>
          </a:p>
          <a:p>
            <a:pPr lvl="1">
              <a:buClr>
                <a:schemeClr val="tx1"/>
              </a:buClr>
            </a:pPr>
            <a:r>
              <a:rPr lang="en-US" sz="1200" dirty="0"/>
              <a:t> Supplier Contract Data</a:t>
            </a:r>
          </a:p>
          <a:p>
            <a:pPr lvl="1">
              <a:buClr>
                <a:schemeClr val="tx1"/>
              </a:buClr>
            </a:pPr>
            <a:r>
              <a:rPr lang="en-US" sz="1200" dirty="0"/>
              <a:t> Payables Options</a:t>
            </a:r>
          </a:p>
          <a:p>
            <a:pPr lvl="1">
              <a:buClr>
                <a:schemeClr val="tx1"/>
              </a:buClr>
            </a:pPr>
            <a:r>
              <a:rPr lang="en-US" sz="1200" dirty="0"/>
              <a:t> </a:t>
            </a:r>
            <a:r>
              <a:rPr lang="en-US" sz="1200" dirty="0" err="1" smtClean="0"/>
              <a:t>SpeedCharts</a:t>
            </a:r>
            <a:endParaRPr lang="en-US" sz="1200" dirty="0"/>
          </a:p>
        </p:txBody>
      </p:sp>
    </p:spTree>
    <p:extLst>
      <p:ext uri="{BB962C8B-B14F-4D97-AF65-F5344CB8AC3E}">
        <p14:creationId xmlns:p14="http://schemas.microsoft.com/office/powerpoint/2010/main" val="12254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9433" y="2456434"/>
            <a:ext cx="8378967" cy="1150366"/>
          </a:xfrm>
          <a:blipFill>
            <a:blip r:embed="rId2"/>
            <a:tile tx="0" ty="0" sx="100000" sy="100000" flip="none" algn="tl"/>
          </a:blipFill>
          <a:effectLst/>
        </p:spPr>
        <p:txBody>
          <a:bodyPr/>
          <a:lstStyle/>
          <a:p>
            <a:r>
              <a:rPr lang="en-US" b="1" dirty="0" smtClean="0">
                <a:solidFill>
                  <a:schemeClr val="bg1"/>
                </a:solidFill>
              </a:rPr>
              <a:t>PeopleSoft 9.2 Global Enhancements</a:t>
            </a:r>
            <a:endParaRPr lang="en-US" b="1" dirty="0">
              <a:solidFill>
                <a:schemeClr val="bg1"/>
              </a:solidFill>
            </a:endParaRPr>
          </a:p>
        </p:txBody>
      </p:sp>
    </p:spTree>
    <p:extLst>
      <p:ext uri="{BB962C8B-B14F-4D97-AF65-F5344CB8AC3E}">
        <p14:creationId xmlns:p14="http://schemas.microsoft.com/office/powerpoint/2010/main" val="1511444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Allocation Step Definitions</a:t>
            </a:r>
          </a:p>
        </p:txBody>
      </p:sp>
      <p:sp>
        <p:nvSpPr>
          <p:cNvPr id="3" name="Content Placeholder 2"/>
          <p:cNvSpPr>
            <a:spLocks noGrp="1"/>
          </p:cNvSpPr>
          <p:nvPr>
            <p:ph sz="half" idx="1"/>
          </p:nvPr>
        </p:nvSpPr>
        <p:spPr>
          <a:xfrm>
            <a:off x="230188" y="1151468"/>
            <a:ext cx="8686800" cy="5140150"/>
          </a:xfrm>
        </p:spPr>
        <p:txBody>
          <a:bodyPr/>
          <a:lstStyle/>
          <a:p>
            <a:pPr marL="228600" lvl="1">
              <a:buClr>
                <a:schemeClr val="accent1"/>
              </a:buClr>
              <a:buFont typeface="Arial" charset="0"/>
              <a:buChar char="•"/>
            </a:pPr>
            <a:r>
              <a:rPr lang="en-US" dirty="0"/>
              <a:t>GL Allocation Step </a:t>
            </a:r>
            <a:r>
              <a:rPr lang="en-US" dirty="0" smtClean="0"/>
              <a:t>Definitions</a:t>
            </a:r>
          </a:p>
          <a:p>
            <a:pPr marL="228600" lvl="1">
              <a:buClr>
                <a:schemeClr val="accent1"/>
              </a:buClr>
              <a:buFont typeface="Arial" charset="0"/>
              <a:buChar char="•"/>
            </a:pPr>
            <a:endParaRPr lang="en-US" sz="12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509713"/>
            <a:ext cx="8496300" cy="4786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689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Integration with Project Costing</a:t>
            </a:r>
            <a:endParaRPr lang="en-US" sz="2000" b="0" dirty="0">
              <a:solidFill>
                <a:srgbClr val="C00000"/>
              </a:solidFill>
            </a:endParaRPr>
          </a:p>
        </p:txBody>
      </p:sp>
      <p:sp>
        <p:nvSpPr>
          <p:cNvPr id="3" name="Content Placeholder 2"/>
          <p:cNvSpPr>
            <a:spLocks noGrp="1"/>
          </p:cNvSpPr>
          <p:nvPr>
            <p:ph sz="half" idx="1"/>
          </p:nvPr>
        </p:nvSpPr>
        <p:spPr>
          <a:xfrm>
            <a:off x="230188" y="1151467"/>
            <a:ext cx="8686800" cy="5085559"/>
          </a:xfrm>
        </p:spPr>
        <p:txBody>
          <a:bodyPr/>
          <a:lstStyle/>
          <a:p>
            <a:r>
              <a:rPr lang="en-US" sz="1800" dirty="0"/>
              <a:t>As of 9.2, Bills that are entered directly into PeopleSoft Billing can be loaded to Project Costing during the Billing to Project Costing interface process (PC_BI_TO_PC) (Billing Plan </a:t>
            </a:r>
            <a:r>
              <a:rPr lang="en-US" sz="1800" dirty="0" smtClean="0"/>
              <a:t>no </a:t>
            </a:r>
            <a:r>
              <a:rPr lang="en-US" sz="1800" dirty="0"/>
              <a:t>longer needs to be entered.)</a:t>
            </a:r>
            <a:endParaRPr lang="en-US" sz="1800"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1" y="2019299"/>
            <a:ext cx="8572500" cy="4267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2948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Integration with Project </a:t>
            </a:r>
            <a:r>
              <a:rPr lang="en-US" sz="2000" dirty="0" smtClean="0">
                <a:solidFill>
                  <a:srgbClr val="C00000"/>
                </a:solidFill>
              </a:rPr>
              <a:t>Costing – Cont.</a:t>
            </a:r>
            <a:endParaRPr lang="en-US" sz="2000" b="0" dirty="0">
              <a:solidFill>
                <a:srgbClr val="C00000"/>
              </a:solidFill>
            </a:endParaRPr>
          </a:p>
        </p:txBody>
      </p:sp>
      <p:sp>
        <p:nvSpPr>
          <p:cNvPr id="3" name="Content Placeholder 2"/>
          <p:cNvSpPr>
            <a:spLocks noGrp="1"/>
          </p:cNvSpPr>
          <p:nvPr>
            <p:ph sz="half" idx="1"/>
          </p:nvPr>
        </p:nvSpPr>
        <p:spPr>
          <a:xfrm>
            <a:off x="230188" y="1151467"/>
            <a:ext cx="8686800" cy="5085559"/>
          </a:xfrm>
        </p:spPr>
        <p:txBody>
          <a:bodyPr/>
          <a:lstStyle/>
          <a:p>
            <a:endParaRPr lang="en-US" sz="1800" dirty="0" smtClean="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49" y="1047751"/>
            <a:ext cx="8639175" cy="2857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25" y="3905250"/>
            <a:ext cx="77343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71925" y="3638550"/>
            <a:ext cx="2105025" cy="17145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0" name="Rectangle 9"/>
          <p:cNvSpPr/>
          <p:nvPr/>
        </p:nvSpPr>
        <p:spPr>
          <a:xfrm>
            <a:off x="4048124" y="6143625"/>
            <a:ext cx="4324351" cy="495300"/>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cxnSp>
        <p:nvCxnSpPr>
          <p:cNvPr id="6" name="Straight Arrow Connector 5"/>
          <p:cNvCxnSpPr/>
          <p:nvPr/>
        </p:nvCxnSpPr>
        <p:spPr>
          <a:xfrm flipH="1">
            <a:off x="4195762" y="3810000"/>
            <a:ext cx="719138" cy="22574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311676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AR Direct Journal Integration with Projects</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1938992"/>
          </a:xfrm>
        </p:spPr>
        <p:txBody>
          <a:bodyPr/>
          <a:lstStyle/>
          <a:p>
            <a:r>
              <a:rPr lang="en-US" sz="1800" dirty="0" smtClean="0"/>
              <a:t>PeopleSoft AR 9.2 </a:t>
            </a:r>
            <a:r>
              <a:rPr lang="en-US" sz="1800" dirty="0"/>
              <a:t>extends the AR to PC integration by interfacing AR direct journals to Project Costing. The interface process was modified to pick up direct journals from Receivables. Users are able to specify an analysis type while entering the direct journal which makes AR direct journal integration to PC consistent with other subsystems</a:t>
            </a:r>
            <a:r>
              <a:rPr lang="en-US" sz="1800" dirty="0" smtClean="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3850" y="5114925"/>
            <a:ext cx="417195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3124200"/>
            <a:ext cx="7561263"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bwMode="auto">
          <a:xfrm>
            <a:off x="790575" y="4953000"/>
            <a:ext cx="756126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Rounded Rectangle 7"/>
          <p:cNvSpPr/>
          <p:nvPr/>
        </p:nvSpPr>
        <p:spPr bwMode="auto">
          <a:xfrm>
            <a:off x="7391400" y="5181600"/>
            <a:ext cx="914400" cy="609600"/>
          </a:xfrm>
          <a:prstGeom prst="roundRect">
            <a:avLst/>
          </a:prstGeom>
          <a:noFill/>
          <a:ln w="6350" cap="flat" cmpd="sng" algn="ctr">
            <a:solidFill>
              <a:srgbClr val="C00000"/>
            </a:solidFill>
            <a:prstDash val="solid"/>
            <a:round/>
            <a:headEnd type="none" w="med" len="med"/>
            <a:tailEnd type="none" w="med" len="med"/>
          </a:ln>
          <a:effectLst/>
          <a:scene3d>
            <a:camera prst="orthographicFront"/>
            <a:lightRig rig="threePt" dir="t"/>
          </a:scene3d>
          <a:sp3d>
            <a:bevelB/>
          </a:sp3d>
        </p:spPr>
        <p:txBody>
          <a:bodyPr vert="horz" wrap="none" lIns="91440" tIns="45720" rIns="91440" bIns="45720" numCol="1" rtlCol="0" anchor="ctr" anchorCtr="0" compatLnSpc="1">
            <a:prstTxWarp prst="textNoShape">
              <a:avLst/>
            </a:prstTxWarp>
          </a:bodyPr>
          <a:lstStyle/>
          <a:p>
            <a:pPr algn="ctr" eaLnBrk="0" hangingPunct="0"/>
            <a:endParaRPr lang="en-US" sz="1000" dirty="0" smtClean="0">
              <a:solidFill>
                <a:srgbClr val="005298"/>
              </a:solidFill>
            </a:endParaRPr>
          </a:p>
        </p:txBody>
      </p:sp>
    </p:spTree>
    <p:extLst>
      <p:ext uri="{BB962C8B-B14F-4D97-AF65-F5344CB8AC3E}">
        <p14:creationId xmlns:p14="http://schemas.microsoft.com/office/powerpoint/2010/main" val="11402028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Activity Guides</a:t>
            </a:r>
          </a:p>
        </p:txBody>
      </p:sp>
      <p:sp>
        <p:nvSpPr>
          <p:cNvPr id="3" name="Content Placeholder 2"/>
          <p:cNvSpPr>
            <a:spLocks noGrp="1"/>
          </p:cNvSpPr>
          <p:nvPr>
            <p:ph sz="half" idx="1"/>
          </p:nvPr>
        </p:nvSpPr>
        <p:spPr>
          <a:xfrm>
            <a:off x="230188" y="1151468"/>
            <a:ext cx="8686800" cy="5140150"/>
          </a:xfrm>
        </p:spPr>
        <p:txBody>
          <a:bodyPr/>
          <a:lstStyle/>
          <a:p>
            <a:r>
              <a:rPr lang="en-US" sz="1400" dirty="0"/>
              <a:t>Activity Guides allow application designers to define processes that guide users through a series of predefined actions to complete a transaction / Process. </a:t>
            </a:r>
          </a:p>
          <a:p>
            <a:r>
              <a:rPr lang="en-US" sz="1400" dirty="0"/>
              <a:t>Users are presented with a list of actions on their screen which need to be completed to finish a transaction/Process </a:t>
            </a:r>
          </a:p>
          <a:p>
            <a:r>
              <a:rPr lang="en-US" sz="1400" dirty="0"/>
              <a:t>The configuration allows </a:t>
            </a:r>
            <a:r>
              <a:rPr lang="en-US" sz="1400" dirty="0" smtClean="0"/>
              <a:t>to </a:t>
            </a:r>
            <a:r>
              <a:rPr lang="en-US" sz="1400" dirty="0"/>
              <a:t>specify which steps are optional and which ones are required </a:t>
            </a:r>
          </a:p>
          <a:p>
            <a:r>
              <a:rPr lang="en-US" sz="1400" dirty="0" smtClean="0"/>
              <a:t>Can even </a:t>
            </a:r>
            <a:r>
              <a:rPr lang="en-US" sz="1400" dirty="0"/>
              <a:t>launch workflow and approval routing as part of </a:t>
            </a:r>
            <a:r>
              <a:rPr lang="en-US" sz="1400" dirty="0" smtClean="0"/>
              <a:t>the processing </a:t>
            </a:r>
            <a:r>
              <a:rPr lang="en-US" sz="1400" dirty="0"/>
              <a:t>steps </a:t>
            </a:r>
          </a:p>
          <a:p>
            <a:r>
              <a:rPr lang="en-US" sz="1400" dirty="0"/>
              <a:t>Activity guides are very different from workflow. </a:t>
            </a:r>
          </a:p>
          <a:p>
            <a:pPr lvl="1"/>
            <a:r>
              <a:rPr lang="en-US" sz="1200" dirty="0"/>
              <a:t>Activity Guides – Perform Transactions </a:t>
            </a:r>
          </a:p>
          <a:p>
            <a:pPr lvl="1"/>
            <a:r>
              <a:rPr lang="en-US" sz="1200" dirty="0"/>
              <a:t>Workflows – Approve or </a:t>
            </a:r>
            <a:r>
              <a:rPr lang="en-US" sz="1200" dirty="0" smtClean="0"/>
              <a:t>Deny</a:t>
            </a:r>
          </a:p>
          <a:p>
            <a:pPr marL="228600" lvl="1">
              <a:buClr>
                <a:schemeClr val="accent1"/>
              </a:buClr>
              <a:buFont typeface="Arial" charset="0"/>
              <a:buChar char="•"/>
            </a:pPr>
            <a:r>
              <a:rPr lang="en-US" sz="1400" dirty="0" smtClean="0"/>
              <a:t>Advantages</a:t>
            </a:r>
          </a:p>
          <a:p>
            <a:pPr lvl="1">
              <a:buClr>
                <a:schemeClr val="tx1"/>
              </a:buClr>
            </a:pPr>
            <a:r>
              <a:rPr lang="en-US" sz="1200" dirty="0"/>
              <a:t>Lower Cost &amp; Time needed for Training</a:t>
            </a:r>
          </a:p>
          <a:p>
            <a:pPr lvl="1">
              <a:buClr>
                <a:schemeClr val="tx1"/>
              </a:buClr>
            </a:pPr>
            <a:r>
              <a:rPr lang="en-US" sz="1200" dirty="0"/>
              <a:t>Improve data quality to reduce reconciliation issues</a:t>
            </a:r>
          </a:p>
          <a:p>
            <a:pPr lvl="1">
              <a:buClr>
                <a:schemeClr val="tx1"/>
              </a:buClr>
            </a:pPr>
            <a:r>
              <a:rPr lang="en-US" sz="1200" dirty="0"/>
              <a:t>Decrease process cycle times to improve cash flows</a:t>
            </a:r>
          </a:p>
          <a:p>
            <a:pPr lvl="1">
              <a:buClr>
                <a:schemeClr val="tx1"/>
              </a:buClr>
            </a:pPr>
            <a:r>
              <a:rPr lang="en-US" sz="1200" dirty="0"/>
              <a:t>Measure Individual, Process &amp; Business Performance</a:t>
            </a:r>
          </a:p>
          <a:p>
            <a:pPr marL="228600" lvl="1">
              <a:buClr>
                <a:schemeClr val="accent1"/>
              </a:buClr>
              <a:buFont typeface="Arial" charset="0"/>
              <a:buChar char="•"/>
            </a:pPr>
            <a:endParaRPr lang="en-US" sz="1400" dirty="0"/>
          </a:p>
        </p:txBody>
      </p:sp>
    </p:spTree>
    <p:extLst>
      <p:ext uri="{BB962C8B-B14F-4D97-AF65-F5344CB8AC3E}">
        <p14:creationId xmlns:p14="http://schemas.microsoft.com/office/powerpoint/2010/main" val="15943158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1458576854"/>
              </p:ext>
            </p:extLst>
          </p:nvPr>
        </p:nvGraphicFramePr>
        <p:xfrm>
          <a:off x="224477" y="1104900"/>
          <a:ext cx="8634483" cy="5026025"/>
        </p:xfrm>
        <a:graphic>
          <a:graphicData uri="http://schemas.openxmlformats.org/drawingml/2006/table">
            <a:tbl>
              <a:tblPr firstRow="1" bandRow="1">
                <a:tableStyleId>{8EC20E35-A176-4012-BC5E-935CFFF8708E}</a:tableStyleId>
              </a:tblPr>
              <a:tblGrid>
                <a:gridCol w="3171850"/>
                <a:gridCol w="3929981"/>
                <a:gridCol w="1532652"/>
              </a:tblGrid>
              <a:tr h="240665">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Project General Information</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General</a:t>
                      </a:r>
                      <a:r>
                        <a:rPr lang="en-US" sz="1000" kern="1200" baseline="0" dirty="0" smtClean="0">
                          <a:solidFill>
                            <a:schemeClr val="tx1"/>
                          </a:solidFill>
                          <a:latin typeface="+mn-lt"/>
                          <a:ea typeface="+mn-ea"/>
                          <a:cs typeface="Arial" pitchFamily="34" charset="0"/>
                        </a:rPr>
                        <a:t> Information page</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Description field renamed to Project Name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Long Description field renamed to Project Note To Print on Invoice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PROJECT_USER2 field label was modified from Field 2 to Project Indicator, This will be a Radio button page control field with values as Capital project, Deferred project and None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endParaRPr lang="en-US" sz="1000" kern="1200" dirty="0" smtClean="0">
                        <a:solidFill>
                          <a:schemeClr val="tx1"/>
                        </a:solidFill>
                        <a:latin typeface="+mn-lt"/>
                        <a:ea typeface="+mn-ea"/>
                        <a:cs typeface="Arial" pitchFamily="34" charset="0"/>
                      </a:endParaRP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User Fields page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PROJECT_USER1 field label modified from Field 1 to Funding code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PROJECT_USERAMT1 Field label modified from Amount 1 to Budget Hours and PROJECT_USERAMT2 Field label was modified from Amount 2 to Total Unbilled Hours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 custom grid named “Cross References” was added with following fields:</a:t>
                      </a:r>
                      <a:r>
                        <a:rPr lang="en-US" sz="1000" kern="1200" baseline="0" dirty="0" smtClean="0">
                          <a:solidFill>
                            <a:schemeClr val="tx1"/>
                          </a:solidFill>
                          <a:latin typeface="+mn-lt"/>
                          <a:ea typeface="+mn-ea"/>
                          <a:cs typeface="Arial" pitchFamily="34" charset="0"/>
                        </a:rPr>
                        <a:t> </a:t>
                      </a:r>
                      <a:r>
                        <a:rPr lang="en-US" sz="1000" kern="1200" dirty="0" smtClean="0">
                          <a:solidFill>
                            <a:schemeClr val="tx1"/>
                          </a:solidFill>
                          <a:latin typeface="+mn-lt"/>
                          <a:ea typeface="+mn-ea"/>
                          <a:cs typeface="Arial" pitchFamily="34" charset="0"/>
                        </a:rPr>
                        <a:t>Source System ID, Project Cross Reference ID and Project System – All of these are made display </a:t>
                      </a:r>
                      <a:r>
                        <a:rPr lang="en-US" sz="1000" kern="1200" dirty="0" smtClean="0">
                          <a:solidFill>
                            <a:schemeClr val="tx1"/>
                          </a:solidFill>
                          <a:latin typeface="+mn-lt"/>
                          <a:ea typeface="+mn-ea"/>
                          <a:cs typeface="Arial" pitchFamily="34" charset="0"/>
                        </a:rPr>
                        <a:t>only</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Activity General Information</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User Field1 and User Field 2 </a:t>
                      </a:r>
                      <a:r>
                        <a:rPr lang="en-US" sz="1000" kern="1200" dirty="0" smtClean="0">
                          <a:solidFill>
                            <a:schemeClr val="tx1"/>
                          </a:solidFill>
                          <a:latin typeface="+mn-lt"/>
                          <a:ea typeface="+mn-ea"/>
                          <a:cs typeface="Arial" pitchFamily="34" charset="0"/>
                        </a:rPr>
                        <a:t>renamed </a:t>
                      </a:r>
                      <a:r>
                        <a:rPr lang="en-US" sz="1000" kern="1200" dirty="0" smtClean="0">
                          <a:solidFill>
                            <a:schemeClr val="tx1"/>
                          </a:solidFill>
                          <a:latin typeface="+mn-lt"/>
                          <a:ea typeface="+mn-ea"/>
                          <a:cs typeface="Arial" pitchFamily="34" charset="0"/>
                        </a:rPr>
                        <a:t>to Task type and Capitalization </a:t>
                      </a:r>
                      <a:r>
                        <a:rPr lang="en-US" sz="1000" kern="1200" dirty="0" smtClean="0">
                          <a:solidFill>
                            <a:schemeClr val="tx1"/>
                          </a:solidFill>
                          <a:latin typeface="+mn-lt"/>
                          <a:ea typeface="+mn-ea"/>
                          <a:cs typeface="Arial" pitchFamily="34" charset="0"/>
                        </a:rPr>
                        <a:t>status</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 custom grid named “Cross References” will be added with following fields: Source System ID, Project Cross Reference ID, Activity Cross Reference ID and Project System – All of these will be made display only</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/Eliminate?</a:t>
                      </a: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Review Project/Activity/Transaction Details </a:t>
                      </a: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Created new page for Project/Activity/Transaction Interface additional details</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txBody>
                  <a:tcPr marL="0" marR="0" marT="0" marB="0" anchor="ctr"/>
                </a:tc>
              </a:tr>
            </a:tbl>
          </a:graphicData>
        </a:graphic>
      </p:graphicFrame>
    </p:spTree>
    <p:extLst>
      <p:ext uri="{BB962C8B-B14F-4D97-AF65-F5344CB8AC3E}">
        <p14:creationId xmlns:p14="http://schemas.microsoft.com/office/powerpoint/2010/main" val="31317063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599590632"/>
              </p:ext>
            </p:extLst>
          </p:nvPr>
        </p:nvGraphicFramePr>
        <p:xfrm>
          <a:off x="291152" y="1112719"/>
          <a:ext cx="8634483" cy="5061386"/>
        </p:xfrm>
        <a:graphic>
          <a:graphicData uri="http://schemas.openxmlformats.org/drawingml/2006/table">
            <a:tbl>
              <a:tblPr firstRow="1" bandRow="1">
                <a:tableStyleId>{8EC20E35-A176-4012-BC5E-935CFFF8708E}</a:tableStyleId>
              </a:tblPr>
              <a:tblGrid>
                <a:gridCol w="3171850"/>
                <a:gridCol w="3929981"/>
                <a:gridCol w="1532652"/>
              </a:tblGrid>
              <a:tr h="306506">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Project Tree/Project Organization</a:t>
                      </a:r>
                    </a:p>
                    <a:p>
                      <a:pPr algn="l"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Project Tree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tree created using PROJECT_BU Structure to define programs, also known as Summary Projects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Add projects to the PROJECT_BU tree using Tree Manager or from the Project Costing Definition page by specifying the tree name, parent tree node and effective date of tree. For integration/Conversion this happens automatically</a:t>
                      </a: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endParaRPr lang="en-US" sz="1000" kern="1200" dirty="0" smtClean="0">
                        <a:solidFill>
                          <a:schemeClr val="tx1"/>
                        </a:solidFill>
                        <a:latin typeface="+mn-lt"/>
                        <a:ea typeface="+mn-ea"/>
                        <a:cs typeface="Arial" pitchFamily="34" charset="0"/>
                      </a:endParaRPr>
                    </a:p>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Project Organization</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Organization page to capture GL </a:t>
                      </a:r>
                      <a:r>
                        <a:rPr lang="en-US" sz="1000" kern="1200" dirty="0" err="1" smtClean="0">
                          <a:solidFill>
                            <a:schemeClr val="tx1"/>
                          </a:solidFill>
                          <a:latin typeface="+mn-lt"/>
                          <a:ea typeface="+mn-ea"/>
                          <a:cs typeface="Arial" pitchFamily="34" charset="0"/>
                        </a:rPr>
                        <a:t>Chartfields</a:t>
                      </a:r>
                      <a:r>
                        <a:rPr lang="en-US" sz="1000" kern="1200" dirty="0" smtClean="0">
                          <a:solidFill>
                            <a:schemeClr val="tx1"/>
                          </a:solidFill>
                          <a:latin typeface="+mn-lt"/>
                          <a:ea typeface="+mn-ea"/>
                          <a:cs typeface="Arial" pitchFamily="34" charset="0"/>
                        </a:rPr>
                        <a:t> for summary projects (programs</a:t>
                      </a:r>
                      <a:r>
                        <a:rPr lang="en-US" sz="1000" kern="1200" dirty="0" smtClean="0">
                          <a:solidFill>
                            <a:schemeClr val="tx1"/>
                          </a:solidFill>
                          <a:latin typeface="+mn-lt"/>
                          <a:ea typeface="+mn-ea"/>
                          <a:cs typeface="Arial" pitchFamily="34" charset="0"/>
                        </a:rPr>
                        <a:t>)/Detail projects</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While creating the project in ERP from Project Management system, </a:t>
                      </a:r>
                      <a:r>
                        <a:rPr lang="en-US" sz="1000" kern="1200" dirty="0" smtClean="0">
                          <a:solidFill>
                            <a:schemeClr val="tx1"/>
                          </a:solidFill>
                          <a:latin typeface="+mn-lt"/>
                          <a:ea typeface="+mn-ea"/>
                          <a:cs typeface="Arial" pitchFamily="34" charset="0"/>
                        </a:rPr>
                        <a:t>defaults </a:t>
                      </a:r>
                      <a:r>
                        <a:rPr lang="en-US" sz="1000" kern="1200" dirty="0" smtClean="0">
                          <a:solidFill>
                            <a:schemeClr val="tx1"/>
                          </a:solidFill>
                          <a:latin typeface="+mn-lt"/>
                          <a:ea typeface="+mn-ea"/>
                          <a:cs typeface="Arial" pitchFamily="34" charset="0"/>
                        </a:rPr>
                        <a:t>the Project organization GL </a:t>
                      </a:r>
                      <a:r>
                        <a:rPr lang="en-US" sz="1000" kern="1200" dirty="0" err="1" smtClean="0">
                          <a:solidFill>
                            <a:schemeClr val="tx1"/>
                          </a:solidFill>
                          <a:latin typeface="+mn-lt"/>
                          <a:ea typeface="+mn-ea"/>
                          <a:cs typeface="Arial" pitchFamily="34" charset="0"/>
                        </a:rPr>
                        <a:t>Chartfields</a:t>
                      </a:r>
                      <a:r>
                        <a:rPr lang="en-US" sz="1000" kern="1200" dirty="0" smtClean="0">
                          <a:solidFill>
                            <a:schemeClr val="tx1"/>
                          </a:solidFill>
                          <a:latin typeface="+mn-lt"/>
                          <a:ea typeface="+mn-ea"/>
                          <a:cs typeface="Arial" pitchFamily="34" charset="0"/>
                        </a:rPr>
                        <a:t> (except Product) based on the values defined in the program organization GL </a:t>
                      </a:r>
                      <a:r>
                        <a:rPr lang="en-US" sz="1000" kern="1200" dirty="0" err="1" smtClean="0">
                          <a:solidFill>
                            <a:schemeClr val="tx1"/>
                          </a:solidFill>
                          <a:latin typeface="+mn-lt"/>
                          <a:ea typeface="+mn-ea"/>
                          <a:cs typeface="Arial" pitchFamily="34" charset="0"/>
                        </a:rPr>
                        <a:t>chartfields</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Employee Personal Data</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New</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page created to load and maintain Employee </a:t>
                      </a:r>
                      <a:r>
                        <a:rPr lang="en-US" sz="1000" b="0" i="0" u="none" strike="noStrike" baseline="0" dirty="0" err="1" smtClean="0">
                          <a:solidFill>
                            <a:schemeClr val="tx1">
                              <a:lumMod val="75000"/>
                            </a:schemeClr>
                          </a:solidFill>
                          <a:effectLst/>
                          <a:latin typeface="Arial" panose="020B0604020202020204" pitchFamily="34" charset="0"/>
                          <a:cs typeface="Arial" panose="020B0604020202020204" pitchFamily="34" charset="0"/>
                        </a:rPr>
                        <a:t>chartfield</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data coming from Project management </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system.</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PC Integration load validations</a:t>
                      </a: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Below are the customizations done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Functions developed to validate the integration load data</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New records created to log </a:t>
                      </a:r>
                      <a:r>
                        <a:rPr lang="en-US" sz="1000" kern="1200" dirty="0" smtClean="0">
                          <a:solidFill>
                            <a:schemeClr val="tx1"/>
                          </a:solidFill>
                          <a:latin typeface="+mn-lt"/>
                          <a:ea typeface="+mn-ea"/>
                          <a:cs typeface="Arial" pitchFamily="34" charset="0"/>
                        </a:rPr>
                        <a:t>errors</a:t>
                      </a:r>
                      <a:endParaRPr lang="en-US" sz="1000" kern="1200" dirty="0" smtClean="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Employee </a:t>
                      </a:r>
                      <a:r>
                        <a:rPr lang="en-US" sz="1000" b="0" i="0" u="none" strike="noStrike" dirty="0" err="1" smtClean="0">
                          <a:solidFill>
                            <a:schemeClr val="tx1">
                              <a:lumMod val="75000"/>
                            </a:schemeClr>
                          </a:solidFill>
                          <a:effectLst/>
                          <a:latin typeface="Arial" panose="020B0604020202020204" pitchFamily="34" charset="0"/>
                          <a:cs typeface="Arial" panose="020B0604020202020204" pitchFamily="34" charset="0"/>
                        </a:rPr>
                        <a:t>Chartfield</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 Copy</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 functionality developed to populate the </a:t>
                      </a:r>
                      <a:r>
                        <a:rPr lang="en-US" sz="1000" b="0" i="0" u="none" strike="noStrike" dirty="0" err="1" smtClean="0">
                          <a:solidFill>
                            <a:schemeClr val="tx1">
                              <a:lumMod val="75000"/>
                            </a:schemeClr>
                          </a:solidFill>
                          <a:effectLst/>
                          <a:latin typeface="Arial" panose="020B0604020202020204" pitchFamily="34" charset="0"/>
                          <a:cs typeface="Arial" panose="020B0604020202020204" pitchFamily="34" charset="0"/>
                        </a:rPr>
                        <a:t>Chartfield</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 based on employee ID, used in</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the Transaction creation via Online/Interface/Conversion etc.</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38521116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1965966402"/>
              </p:ext>
            </p:extLst>
          </p:nvPr>
        </p:nvGraphicFramePr>
        <p:xfrm>
          <a:off x="246086" y="1128643"/>
          <a:ext cx="8634483" cy="4374866"/>
        </p:xfrm>
        <a:graphic>
          <a:graphicData uri="http://schemas.openxmlformats.org/drawingml/2006/table">
            <a:tbl>
              <a:tblPr firstRow="1" bandRow="1">
                <a:tableStyleId>{8EC20E35-A176-4012-BC5E-935CFFF8708E}</a:tableStyleId>
              </a:tblPr>
              <a:tblGrid>
                <a:gridCol w="3171850"/>
                <a:gridCol w="3929981"/>
                <a:gridCol w="1532652"/>
              </a:tblGrid>
              <a:tr h="290546">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1331023">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Transaction Adjustment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Below are the customizations done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 new reason type named Transaction Updates Audit Reason is created and the new reason codes are created in the common definitions configuration</a:t>
                      </a:r>
                      <a:r>
                        <a:rPr lang="en-US" sz="1000" kern="1200" baseline="0" dirty="0" smtClean="0">
                          <a:solidFill>
                            <a:schemeClr val="tx1"/>
                          </a:solidFill>
                          <a:latin typeface="+mn-lt"/>
                          <a:ea typeface="+mn-ea"/>
                          <a:cs typeface="Arial" pitchFamily="34" charset="0"/>
                        </a:rPr>
                        <a:t> </a:t>
                      </a:r>
                      <a:r>
                        <a:rPr lang="en-US" sz="1000" kern="1200" dirty="0" smtClean="0">
                          <a:solidFill>
                            <a:schemeClr val="tx1"/>
                          </a:solidFill>
                          <a:latin typeface="+mn-lt"/>
                          <a:ea typeface="+mn-ea"/>
                          <a:cs typeface="Arial" pitchFamily="34" charset="0"/>
                        </a:rPr>
                        <a:t>for the Transaction Updates Audit </a:t>
                      </a:r>
                      <a:r>
                        <a:rPr lang="en-US" sz="1000" kern="1200" dirty="0" smtClean="0">
                          <a:solidFill>
                            <a:schemeClr val="tx1"/>
                          </a:solidFill>
                          <a:latin typeface="+mn-lt"/>
                          <a:ea typeface="+mn-ea"/>
                          <a:cs typeface="Arial" pitchFamily="34" charset="0"/>
                        </a:rPr>
                        <a:t>Reason</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Backend to the online Transaction adjustments in projects, Customized to stop pricing from triggering automatically</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 Project Transaction Mass Upload/Adjustment program developed to load / adjust project costing </a:t>
                      </a:r>
                      <a:r>
                        <a:rPr lang="en-US" sz="1000" kern="1200" dirty="0" smtClean="0">
                          <a:solidFill>
                            <a:schemeClr val="tx1"/>
                          </a:solidFill>
                          <a:latin typeface="+mn-lt"/>
                          <a:ea typeface="+mn-ea"/>
                          <a:cs typeface="Arial" pitchFamily="34" charset="0"/>
                        </a:rPr>
                        <a:t>transactions</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New Run control page created to upload the Transaction Mass upload/adjustment </a:t>
                      </a:r>
                      <a:r>
                        <a:rPr lang="en-US" sz="1000" kern="1200" dirty="0" smtClean="0">
                          <a:solidFill>
                            <a:schemeClr val="tx1"/>
                          </a:solidFill>
                          <a:latin typeface="+mn-lt"/>
                          <a:ea typeface="+mn-ea"/>
                          <a:cs typeface="Arial" pitchFamily="34" charset="0"/>
                        </a:rPr>
                        <a:t>files</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Based on the Adjustment flag in the run control page, the program will proceed for Add or Adjustment </a:t>
                      </a:r>
                      <a:r>
                        <a:rPr lang="en-US" sz="1000" kern="1200" dirty="0" smtClean="0">
                          <a:solidFill>
                            <a:schemeClr val="tx1"/>
                          </a:solidFill>
                          <a:latin typeface="+mn-lt"/>
                          <a:ea typeface="+mn-ea"/>
                          <a:cs typeface="Arial" pitchFamily="34" charset="0"/>
                        </a:rPr>
                        <a:t>Transaction</a:t>
                      </a:r>
                      <a:endParaRPr lang="en-US" sz="1000" kern="1200" dirty="0" smtClean="0">
                        <a:solidFill>
                          <a:schemeClr val="tx1"/>
                        </a:solidFill>
                        <a:latin typeface="+mn-lt"/>
                        <a:ea typeface="+mn-ea"/>
                        <a:cs typeface="Arial"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Delivered Transaction loader will be called internally</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Delivered &amp; Custom pricing process (PC_PRICING &amp; OPT_PC_PRICE)  will be called internally</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During Adjustment for unbilled transactions, while executing the pricing process the BI Distribution status for the Source and offset BIL row will be updated to “I”,</a:t>
                      </a:r>
                      <a:r>
                        <a:rPr lang="en-US" sz="1000" kern="1200" baseline="0" dirty="0" smtClean="0">
                          <a:solidFill>
                            <a:schemeClr val="tx1"/>
                          </a:solidFill>
                          <a:latin typeface="+mn-lt"/>
                          <a:ea typeface="+mn-ea"/>
                          <a:cs typeface="Arial" pitchFamily="34" charset="0"/>
                        </a:rPr>
                        <a:t> </a:t>
                      </a:r>
                      <a:r>
                        <a:rPr lang="en-US" sz="1000" kern="1200" dirty="0" smtClean="0">
                          <a:solidFill>
                            <a:schemeClr val="tx1"/>
                          </a:solidFill>
                          <a:latin typeface="+mn-lt"/>
                          <a:ea typeface="+mn-ea"/>
                          <a:cs typeface="Arial" pitchFamily="34" charset="0"/>
                        </a:rPr>
                        <a:t>New transaction BIL row will be priced and sent to billing.</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During Adjustment for Billed transactions, pricing process will be executed and the offset &amp; new transaction BIL row will be priced</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endParaRPr lang="en-US" sz="1000" kern="1200" dirty="0" smtClean="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13686034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2950812563"/>
              </p:ext>
            </p:extLst>
          </p:nvPr>
        </p:nvGraphicFramePr>
        <p:xfrm>
          <a:off x="457199" y="1141096"/>
          <a:ext cx="8248651" cy="5608320"/>
        </p:xfrm>
        <a:graphic>
          <a:graphicData uri="http://schemas.openxmlformats.org/drawingml/2006/table">
            <a:tbl>
              <a:tblPr firstRow="1" bandRow="1">
                <a:tableStyleId>{8EC20E35-A176-4012-BC5E-935CFFF8708E}</a:tableStyleId>
              </a:tblPr>
              <a:tblGrid>
                <a:gridCol w="2939403"/>
                <a:gridCol w="3641975"/>
                <a:gridCol w="1667273"/>
              </a:tblGrid>
              <a:tr h="201185">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1839401">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Project Costing Billing rules</a:t>
                      </a: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 billing rule Setup</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Time rule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Expense Rule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Fixed fee Rule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Fixed fee Revenue rule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Fixed fee Billing rule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Billing Methods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Revenue Methods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Do Not process Revenue flag</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 pages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Rate Card Setup</a:t>
                      </a:r>
                    </a:p>
                  </a:txBody>
                  <a:tcPr marR="0" marT="91440" marB="18288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Retrofit/Eliminate?</a:t>
                      </a:r>
                    </a:p>
                  </a:txBody>
                  <a:tcPr marL="0" marR="0" marT="0" marB="0" anchor="ctr"/>
                </a:tc>
              </a:tr>
              <a:tr h="689776">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On-Line Wrapper</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This is a delivered online wrapper AE used to </a:t>
                      </a:r>
                      <a:r>
                        <a:rPr lang="en-US" sz="1000" kern="1200" dirty="0" smtClean="0">
                          <a:solidFill>
                            <a:schemeClr val="tx1"/>
                          </a:solidFill>
                          <a:latin typeface="+mn-lt"/>
                          <a:ea typeface="+mn-ea"/>
                          <a:cs typeface="Arial" pitchFamily="34" charset="0"/>
                        </a:rPr>
                        <a:t>call Project resource loader,</a:t>
                      </a:r>
                      <a:r>
                        <a:rPr lang="en-US" sz="1000" kern="1200" baseline="0" dirty="0" smtClean="0">
                          <a:solidFill>
                            <a:schemeClr val="tx1"/>
                          </a:solidFill>
                          <a:latin typeface="+mn-lt"/>
                          <a:ea typeface="+mn-ea"/>
                          <a:cs typeface="Arial" pitchFamily="34" charset="0"/>
                        </a:rPr>
                        <a:t> </a:t>
                      </a:r>
                      <a:r>
                        <a:rPr lang="en-US" sz="1000" kern="1200" baseline="0" dirty="0" smtClean="0">
                          <a:solidFill>
                            <a:schemeClr val="tx1"/>
                          </a:solidFill>
                          <a:latin typeface="+mn-lt"/>
                          <a:ea typeface="+mn-ea"/>
                          <a:cs typeface="Arial" pitchFamily="34" charset="0"/>
                        </a:rPr>
                        <a:t>Customizations done to call the </a:t>
                      </a:r>
                      <a:r>
                        <a:rPr lang="en-US" sz="1000" kern="1200" baseline="0" dirty="0" smtClean="0">
                          <a:solidFill>
                            <a:schemeClr val="tx1"/>
                          </a:solidFill>
                          <a:latin typeface="+mn-lt"/>
                          <a:ea typeface="+mn-ea"/>
                          <a:cs typeface="Arial" pitchFamily="34" charset="0"/>
                        </a:rPr>
                        <a:t>Pricing process </a:t>
                      </a:r>
                      <a:r>
                        <a:rPr lang="en-US" sz="1000" kern="1200" baseline="0" dirty="0" smtClean="0">
                          <a:solidFill>
                            <a:schemeClr val="tx1"/>
                          </a:solidFill>
                          <a:latin typeface="+mn-lt"/>
                          <a:ea typeface="+mn-ea"/>
                          <a:cs typeface="Arial" pitchFamily="34" charset="0"/>
                        </a:rPr>
                        <a:t>internally.</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txBody>
                  <a:tcPr marL="0" marR="0" marT="0" marB="0" anchor="ctr"/>
                </a:tc>
              </a:tr>
              <a:tr h="255791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Pricing</a:t>
                      </a: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Delivered process to price or </a:t>
                      </a:r>
                      <a:r>
                        <a:rPr lang="en-US" sz="1000" b="0" i="0" u="none" strike="noStrike" dirty="0" err="1" smtClean="0">
                          <a:solidFill>
                            <a:schemeClr val="tx1">
                              <a:lumMod val="75000"/>
                            </a:schemeClr>
                          </a:solidFill>
                          <a:effectLst/>
                          <a:latin typeface="Arial" panose="020B0604020202020204" pitchFamily="34" charset="0"/>
                          <a:cs typeface="Arial" panose="020B0604020202020204" pitchFamily="34" charset="0"/>
                        </a:rPr>
                        <a:t>reprice</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 TLX/ACT/FTC transactions. Below are the customizations done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Calls custom pricing process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Rounding Of amounts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Delete accounting, DST and UAR rows for NBILL entries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Update Contract and Contract line number from rule header</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Update Rate multiplier , Rate divisor , Foreign currency ,Currency code &amp; Priced rate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Update resource sub category to BILL for sub category as 'X'</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Update GL distribution status based on the Do not process revenue flag</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Update BI distribution status for NBILL transactions which are priced and distributed</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Retrofit/Eliminate?</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19569906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1595152323"/>
              </p:ext>
            </p:extLst>
          </p:nvPr>
        </p:nvGraphicFramePr>
        <p:xfrm>
          <a:off x="485774" y="1187061"/>
          <a:ext cx="8248651" cy="4423164"/>
        </p:xfrm>
        <a:graphic>
          <a:graphicData uri="http://schemas.openxmlformats.org/drawingml/2006/table">
            <a:tbl>
              <a:tblPr firstRow="1" bandRow="1">
                <a:tableStyleId>{8EC20E35-A176-4012-BC5E-935CFFF8708E}</a:tableStyleId>
              </a:tblPr>
              <a:tblGrid>
                <a:gridCol w="2939403"/>
                <a:gridCol w="3641975"/>
                <a:gridCol w="1667273"/>
              </a:tblGrid>
              <a:tr h="216924">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3362316">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Pricing(Cont.)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 Pricing engine developed to price rows based on the Custom billing rule setup</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This process will be used to split the BIL row created by the delivered pricing process into multiple BIL rows or BIL and OLT row as appropriate based on the cap hours/transaction level limit hours defined in the billing rules.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Use the rule sequence to determine the next rule to apply while adjusting hours to fit under the cap. </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Foreign amounts, Resource amount</a:t>
                      </a:r>
                      <a:r>
                        <a:rPr lang="en-US" sz="1000" kern="1200" baseline="0" dirty="0" smtClean="0">
                          <a:solidFill>
                            <a:schemeClr val="tx1"/>
                          </a:solidFill>
                          <a:latin typeface="+mn-lt"/>
                          <a:ea typeface="+mn-ea"/>
                          <a:cs typeface="Arial" pitchFamily="34" charset="0"/>
                        </a:rPr>
                        <a:t> and Resource quantity will be based on Cap rules.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RESOURCE_ID_FROM will be set equal to the RESOURCE_ID of the source row.</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RESOURCE_ID </a:t>
                      </a:r>
                      <a:r>
                        <a:rPr lang="en-US" sz="1000" kern="1200" dirty="0" smtClean="0">
                          <a:solidFill>
                            <a:schemeClr val="tx1"/>
                          </a:solidFill>
                          <a:latin typeface="+mn-lt"/>
                          <a:ea typeface="+mn-ea"/>
                          <a:cs typeface="Arial" pitchFamily="34" charset="0"/>
                        </a:rPr>
                        <a:t>of the OLT row will be the next sequential number derived by incrementing the field LAST_RESOURCE_ID present in table PS_INSTALLATION_PC by 1.</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RES_USER4 will contain the value of billing rule id which was applied.</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PRICED_RATE will be set based on the billing rule applied.</a:t>
                      </a:r>
                    </a:p>
                    <a:p>
                      <a:pPr algn="l"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Retrofit/Eliminate?</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567936">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Review and Manage Limits</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lvl="1" indent="0" algn="l" defTabSz="914400" rtl="0" eaLnBrk="1" fontAlgn="base" latinLnBrk="0" hangingPunct="1">
                        <a:spcBef>
                          <a:spcPct val="0"/>
                        </a:spcBef>
                        <a:spcAft>
                          <a:spcPts val="0"/>
                        </a:spcAft>
                        <a:buClr>
                          <a:schemeClr val="tx1"/>
                        </a:buClr>
                        <a:buFont typeface="Arial" charset="0"/>
                        <a:buNone/>
                      </a:pPr>
                      <a:r>
                        <a:rPr lang="en-US" sz="1000" kern="1200" dirty="0" smtClean="0">
                          <a:solidFill>
                            <a:schemeClr val="tx1"/>
                          </a:solidFill>
                          <a:latin typeface="+mn-lt"/>
                          <a:ea typeface="+mn-ea"/>
                          <a:cs typeface="Arial" pitchFamily="34" charset="0"/>
                        </a:rPr>
                        <a:t>Custom functionality developed to release the OLT rows and make them eligible for billing</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txBody>
                  <a:tcPr marL="0" marR="0" marT="0" marB="0" anchor="ctr"/>
                </a:tc>
              </a:tr>
            </a:tbl>
          </a:graphicData>
        </a:graphic>
      </p:graphicFrame>
    </p:spTree>
    <p:extLst>
      <p:ext uri="{BB962C8B-B14F-4D97-AF65-F5344CB8AC3E}">
        <p14:creationId xmlns:p14="http://schemas.microsoft.com/office/powerpoint/2010/main" val="4132662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Pivot Grids</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smtClean="0"/>
              <a:t>Pivots </a:t>
            </a:r>
            <a:r>
              <a:rPr lang="en-US" sz="1800" dirty="0"/>
              <a:t>grids are based on </a:t>
            </a:r>
            <a:r>
              <a:rPr lang="en-US" sz="1800" dirty="0" err="1"/>
              <a:t>PSQueries</a:t>
            </a:r>
            <a:r>
              <a:rPr lang="en-US" sz="1800" dirty="0"/>
              <a:t> and can display the results in a grid format, a chart format, or both. Use the Pivot Grid Wizard to design how the page should appear</a:t>
            </a:r>
            <a:r>
              <a:rPr lang="en-US" sz="1800" dirty="0" smtClean="0"/>
              <a:t>.</a:t>
            </a:r>
          </a:p>
          <a:p>
            <a:r>
              <a:rPr lang="en-US" sz="1800" dirty="0"/>
              <a:t>Pivot grids can be added as </a:t>
            </a:r>
            <a:r>
              <a:rPr lang="en-US" sz="1800" dirty="0" err="1"/>
              <a:t>pagelets</a:t>
            </a:r>
            <a:r>
              <a:rPr lang="en-US" sz="1800" dirty="0"/>
              <a:t> (on a user’s Home page) and to the Queries tab in a </a:t>
            </a:r>
            <a:r>
              <a:rPr lang="en-US" sz="1800" dirty="0" err="1"/>
              <a:t>WorkCenter</a:t>
            </a:r>
            <a:r>
              <a:rPr lang="en-US" sz="1800" dirty="0"/>
              <a:t>.</a:t>
            </a:r>
            <a:endParaRPr lang="en-US" sz="1800" dirty="0" smtClean="0"/>
          </a:p>
          <a:p>
            <a:endParaRPr lang="en-US" sz="20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04" y="2724149"/>
            <a:ext cx="8652680" cy="3676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9940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3251791997"/>
              </p:ext>
            </p:extLst>
          </p:nvPr>
        </p:nvGraphicFramePr>
        <p:xfrm>
          <a:off x="272102" y="1209675"/>
          <a:ext cx="8634483" cy="4901134"/>
        </p:xfrm>
        <a:graphic>
          <a:graphicData uri="http://schemas.openxmlformats.org/drawingml/2006/table">
            <a:tbl>
              <a:tblPr firstRow="1" bandRow="1">
                <a:tableStyleId>{8EC20E35-A176-4012-BC5E-935CFFF8708E}</a:tableStyleId>
              </a:tblPr>
              <a:tblGrid>
                <a:gridCol w="3171850"/>
                <a:gridCol w="3929981"/>
                <a:gridCol w="1532652"/>
              </a:tblGrid>
              <a:tr h="249519">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59388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Forecast Pricing</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bolt-on application engine process developed to price the Forecast transactions coming from the PM system</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Selects each of the forecast transaction rows individually and apply the corresponding rates for them</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Uses the Billing Rule to determine which rate to apply and in what sequence to run them</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Time Reporting billing rules to be applied to users' forecast time entries that are associated with the project</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Calculates the forecast amount based on the user rates defined at Billing Rule level</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Updates the transaction row with the billing rule id to identify which rule is applied for the transaction</a:t>
                      </a:r>
                      <a:endParaRPr lang="en-US" sz="1000" kern="1200" dirty="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59388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Fixed Fee Pricing Process</a:t>
                      </a: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bolt-on application engine process created to Price the fixed fee </a:t>
                      </a: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transactions</a:t>
                      </a: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Creates the Billable rows for fixed fee amount based on the Event Date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Creates the Revenue rows for fixed fee amount based on the Accounting Date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 pages developed to capture Fixed Fee Amount, Percentage, Event Type, Event Status, Event Date, Amount, Billing Plan Event Note, Accounting Date, Revenue Plan Event Note, Billing Methods , Revenue Methods etc.</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r>
              <a:tr h="750175">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Fixed Fee Percentage Update</a:t>
                      </a: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bolt-on application engine process which currently is only run to update the accounting dates of events for FF rule / FF Revenue Rules that use Milestone type</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2389112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4186676026"/>
              </p:ext>
            </p:extLst>
          </p:nvPr>
        </p:nvGraphicFramePr>
        <p:xfrm>
          <a:off x="291152" y="1122244"/>
          <a:ext cx="8634483" cy="4568143"/>
        </p:xfrm>
        <a:graphic>
          <a:graphicData uri="http://schemas.openxmlformats.org/drawingml/2006/table">
            <a:tbl>
              <a:tblPr firstRow="1" bandRow="1">
                <a:tableStyleId>{8EC20E35-A176-4012-BC5E-935CFFF8708E}</a:tableStyleId>
              </a:tblPr>
              <a:tblGrid>
                <a:gridCol w="3171850"/>
                <a:gridCol w="3929981"/>
                <a:gridCol w="1532652"/>
              </a:tblGrid>
              <a:tr h="361903">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179278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Percentage Calculation Process</a:t>
                      </a: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bolt-on application engine process created to update the percentages at the Activity/Project level.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Percent Complete calculation is based on the Budget Hours (User Amount1)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Activity Percent Complete calculation is based on the Planned Hours (Assigned Work)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Whenever the hours got changed by the interface process, the percentage complete calculation runs to update the percentage complete at project and activity level</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Percent Complete Audit Reason is introduced to capture</a:t>
                      </a:r>
                      <a:r>
                        <a:rPr lang="en-US" sz="1000" kern="1200" baseline="0" dirty="0" smtClean="0">
                          <a:solidFill>
                            <a:schemeClr val="tx1"/>
                          </a:solidFill>
                          <a:latin typeface="+mn-lt"/>
                          <a:ea typeface="+mn-ea"/>
                          <a:cs typeface="Arial" pitchFamily="34" charset="0"/>
                        </a:rPr>
                        <a:t> the reason codes if</a:t>
                      </a:r>
                      <a:r>
                        <a:rPr lang="en-US" sz="1000" kern="1200" dirty="0" smtClean="0">
                          <a:solidFill>
                            <a:schemeClr val="tx1"/>
                          </a:solidFill>
                          <a:latin typeface="+mn-lt"/>
                          <a:ea typeface="+mn-ea"/>
                          <a:cs typeface="Arial" pitchFamily="34" charset="0"/>
                        </a:rPr>
                        <a:t> the user overrides the percent complete at project level (or) activity level</a:t>
                      </a:r>
                      <a:endParaRPr lang="en-US" sz="1000" kern="1200" dirty="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2052612">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Variance pricing process</a:t>
                      </a:r>
                    </a:p>
                  </a:txBody>
                  <a:tcPr marR="0" marT="0" marB="0" anchor="ctr"/>
                </a:tc>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delivered variance pricing application engine process , Below are the customizations done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 Rate Variance history page to capture the new rates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Custom process to be called from the delivered process which will use the custom rate page to apply the new rates retroactively</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It will create new transaction rows by Creating Reversal of the Old Transaction Amount</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The new transaction rows which require manger approval can be reviewed in Variance pricing review page. Manager can approve or reject the transactions</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12930432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2825745819"/>
              </p:ext>
            </p:extLst>
          </p:nvPr>
        </p:nvGraphicFramePr>
        <p:xfrm>
          <a:off x="291152" y="1131769"/>
          <a:ext cx="8634483" cy="4722228"/>
        </p:xfrm>
        <a:graphic>
          <a:graphicData uri="http://schemas.openxmlformats.org/drawingml/2006/table">
            <a:tbl>
              <a:tblPr firstRow="1" bandRow="1">
                <a:tableStyleId>{8EC20E35-A176-4012-BC5E-935CFFF8708E}</a:tableStyleId>
              </a:tblPr>
              <a:tblGrid>
                <a:gridCol w="3171850"/>
                <a:gridCol w="3929981"/>
                <a:gridCol w="1532652"/>
              </a:tblGrid>
              <a:tr h="424548">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Accounting Rules Engine process </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delivered process to create accounting entries for Project costing rows. Below are the customizations done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Update the event status to Ready</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Call the custom accounting process internally</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 Accounting rules engine developed to</a:t>
                      </a:r>
                    </a:p>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Update the billing BU in project costing accounting tables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Update BU GL information present at project transaction table to BI </a:t>
                      </a:r>
                      <a:r>
                        <a:rPr lang="en-US" sz="1000" kern="1200" dirty="0" smtClean="0">
                          <a:solidFill>
                            <a:schemeClr val="tx1"/>
                          </a:solidFill>
                          <a:latin typeface="+mn-lt"/>
                          <a:ea typeface="+mn-ea"/>
                          <a:cs typeface="Arial" pitchFamily="34" charset="0"/>
                        </a:rPr>
                        <a:t>Interface etc.</a:t>
                      </a:r>
                      <a:endParaRPr lang="en-US" sz="1000" kern="1200" dirty="0" smtClean="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PC Elimination Entries</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This is a bolt-on application engine process developed to create elimination entries for INTER/INTRA projects. Custom</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 elimination matrix created to capture the elimination BU and related </a:t>
                      </a:r>
                      <a:r>
                        <a:rPr lang="en-US" sz="1000" b="0" i="0" u="none" strike="noStrike" baseline="0" dirty="0" err="1" smtClean="0">
                          <a:solidFill>
                            <a:schemeClr val="tx1">
                              <a:lumMod val="75000"/>
                            </a:schemeClr>
                          </a:solidFill>
                          <a:effectLst/>
                          <a:latin typeface="Arial" panose="020B0604020202020204" pitchFamily="34" charset="0"/>
                          <a:cs typeface="Arial" panose="020B0604020202020204" pitchFamily="34" charset="0"/>
                        </a:rPr>
                        <a:t>chartfields</a:t>
                      </a:r>
                      <a:r>
                        <a:rPr lang="en-US" sz="1000" b="0" i="0" u="none" strike="noStrike" baseline="0" dirty="0" smtClean="0">
                          <a:solidFill>
                            <a:schemeClr val="tx1">
                              <a:lumMod val="75000"/>
                            </a:schemeClr>
                          </a:solidFill>
                          <a:effectLst/>
                          <a:latin typeface="Arial" panose="020B0604020202020204" pitchFamily="34" charset="0"/>
                          <a:cs typeface="Arial" panose="020B0604020202020204" pitchFamily="34" charset="0"/>
                        </a:rPr>
                        <a: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PC Where Clause Generation</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Functionality to generate the where clause used by several processes including pricing, accounting rules engine etc.</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Project costing Auditing</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Audit enabled on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Billing rule Time Reporting Transactions Grid</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activity status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team page, project manager check box</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As incurred accounting distribution page</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Allocations etc.</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txBody>
                  <a:tcPr marL="0" marR="0" marT="0" marB="0" anchor="ctr"/>
                </a:tc>
              </a:tr>
            </a:tbl>
          </a:graphicData>
        </a:graphic>
      </p:graphicFrame>
    </p:spTree>
    <p:extLst>
      <p:ext uri="{BB962C8B-B14F-4D97-AF65-F5344CB8AC3E}">
        <p14:creationId xmlns:p14="http://schemas.microsoft.com/office/powerpoint/2010/main" val="36239612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3358937414"/>
              </p:ext>
            </p:extLst>
          </p:nvPr>
        </p:nvGraphicFramePr>
        <p:xfrm>
          <a:off x="291152" y="1255594"/>
          <a:ext cx="8634483" cy="4265028"/>
        </p:xfrm>
        <a:graphic>
          <a:graphicData uri="http://schemas.openxmlformats.org/drawingml/2006/table">
            <a:tbl>
              <a:tblPr firstRow="1" bandRow="1">
                <a:tableStyleId>{8EC20E35-A176-4012-BC5E-935CFFF8708E}</a:tableStyleId>
              </a:tblPr>
              <a:tblGrid>
                <a:gridCol w="3171850"/>
                <a:gridCol w="3929981"/>
                <a:gridCol w="1532652"/>
              </a:tblGrid>
              <a:tr h="424548">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PC Price adjustment</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Price adjustment setup for PC module, Custom pages/records are created to capture the %increment for a project at billing rule level in PeopleSoft. This information will be used for reporting purposes, monthly Query will be used to notify Finance to take action, if needed.</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Accounting Entry Definition</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Customized the</a:t>
                      </a:r>
                      <a:r>
                        <a:rPr lang="en-US" sz="1000" kern="1200" baseline="0" dirty="0" smtClean="0">
                          <a:solidFill>
                            <a:schemeClr val="tx1"/>
                          </a:solidFill>
                          <a:latin typeface="+mn-lt"/>
                          <a:ea typeface="+mn-ea"/>
                          <a:cs typeface="Arial" pitchFamily="34" charset="0"/>
                        </a:rPr>
                        <a:t> accounting entry definitions to restrict creation of accounting entries for analysis group PSCST</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PC Enhanced Search fields</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Added additional search fields(Project Source System , Project Cross Reference ID &amp; Contract Cross Reference ID) on the below components: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General Information</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Activities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Team </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Project Status</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Manager Transaction Review </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Made the Revenue distribution field as hidden and added Revenue status(GL distribution status)</a:t>
                      </a:r>
                    </a:p>
                    <a:p>
                      <a:pPr marL="457200" marR="0" lvl="1" indent="-228600" algn="l" defTabSz="914400" rtl="0" eaLnBrk="1" fontAlgn="base" latinLnBrk="0" hangingPunct="1">
                        <a:lnSpc>
                          <a:spcPct val="100000"/>
                        </a:lnSpc>
                        <a:spcBef>
                          <a:spcPct val="0"/>
                        </a:spcBef>
                        <a:spcAft>
                          <a:spcPts val="0"/>
                        </a:spcAft>
                        <a:buClr>
                          <a:schemeClr val="tx1"/>
                        </a:buClr>
                        <a:buSzTx/>
                        <a:buFont typeface="Arial" charset="0"/>
                        <a:buChar char="–"/>
                        <a:tabLst/>
                        <a:defRPr/>
                      </a:pPr>
                      <a:r>
                        <a:rPr lang="en-US" sz="1000" kern="1200" dirty="0" smtClean="0">
                          <a:solidFill>
                            <a:schemeClr val="tx1"/>
                          </a:solidFill>
                          <a:latin typeface="+mn-lt"/>
                          <a:ea typeface="+mn-ea"/>
                          <a:cs typeface="Arial" pitchFamily="34" charset="0"/>
                        </a:rPr>
                        <a:t>Added GL Distribution status field next to Billing Status field on Billing </a:t>
                      </a:r>
                      <a:r>
                        <a:rPr lang="en-US" sz="1000" kern="1200" dirty="0" smtClean="0">
                          <a:solidFill>
                            <a:schemeClr val="tx1"/>
                          </a:solidFill>
                          <a:latin typeface="+mn-lt"/>
                          <a:ea typeface="+mn-ea"/>
                          <a:cs typeface="Arial" pitchFamily="34" charset="0"/>
                        </a:rPr>
                        <a:t>review page</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txBody>
                  <a:tcPr marL="0" marR="0" marT="0" marB="0" anchor="ctr"/>
                </a:tc>
              </a:tr>
            </a:tbl>
          </a:graphicData>
        </a:graphic>
      </p:graphicFrame>
    </p:spTree>
    <p:extLst>
      <p:ext uri="{BB962C8B-B14F-4D97-AF65-F5344CB8AC3E}">
        <p14:creationId xmlns:p14="http://schemas.microsoft.com/office/powerpoint/2010/main" val="8095460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5" name="Table 4"/>
          <p:cNvGraphicFramePr>
            <a:graphicFrameLocks noGrp="1"/>
          </p:cNvGraphicFramePr>
          <p:nvPr>
            <p:extLst>
              <p:ext uri="{D42A27DB-BD31-4B8C-83A1-F6EECF244321}">
                <p14:modId xmlns:p14="http://schemas.microsoft.com/office/powerpoint/2010/main" val="3135475197"/>
              </p:ext>
            </p:extLst>
          </p:nvPr>
        </p:nvGraphicFramePr>
        <p:xfrm>
          <a:off x="291152" y="1112719"/>
          <a:ext cx="8634483" cy="1735188"/>
        </p:xfrm>
        <a:graphic>
          <a:graphicData uri="http://schemas.openxmlformats.org/drawingml/2006/table">
            <a:tbl>
              <a:tblPr firstRow="1" bandRow="1">
                <a:tableStyleId>{8EC20E35-A176-4012-BC5E-935CFFF8708E}</a:tableStyleId>
              </a:tblPr>
              <a:tblGrid>
                <a:gridCol w="3171850"/>
                <a:gridCol w="3929981"/>
                <a:gridCol w="1532652"/>
              </a:tblGrid>
              <a:tr h="424548">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Customizations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Description of changes</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 PC Setup Information</a:t>
                      </a:r>
                    </a:p>
                    <a:p>
                      <a:pPr algn="l"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New mapping page created to Maintain the Source system Id,</a:t>
                      </a:r>
                      <a:r>
                        <a:rPr lang="en-US" sz="1000" kern="1200" baseline="0" dirty="0" smtClean="0">
                          <a:solidFill>
                            <a:schemeClr val="tx1"/>
                          </a:solidFill>
                          <a:latin typeface="+mn-lt"/>
                          <a:ea typeface="+mn-ea"/>
                          <a:cs typeface="Arial" pitchFamily="34" charset="0"/>
                        </a:rPr>
                        <a:t> Business Unit, GL business unit values, used during integration load.</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r h="485198">
                <a:tc>
                  <a:txBody>
                    <a:bodyPr/>
                    <a:lstStyle/>
                    <a:p>
                      <a:pPr algn="l" fontAlgn="b"/>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Custom AR distribution Mapping</a:t>
                      </a:r>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marL="228600" marR="0" lvl="1" indent="0" algn="l" defTabSz="914400" rtl="0" eaLnBrk="1" fontAlgn="base" latinLnBrk="0" hangingPunct="1">
                        <a:lnSpc>
                          <a:spcPct val="100000"/>
                        </a:lnSpc>
                        <a:spcBef>
                          <a:spcPct val="0"/>
                        </a:spcBef>
                        <a:spcAft>
                          <a:spcPts val="0"/>
                        </a:spcAft>
                        <a:buClr>
                          <a:schemeClr val="tx1"/>
                        </a:buClr>
                        <a:buSzTx/>
                        <a:buFont typeface="Arial" charset="0"/>
                        <a:buNone/>
                        <a:tabLst/>
                        <a:defRPr/>
                      </a:pPr>
                      <a:r>
                        <a:rPr lang="en-US" sz="1000" kern="1200" dirty="0" smtClean="0">
                          <a:solidFill>
                            <a:schemeClr val="tx1"/>
                          </a:solidFill>
                          <a:latin typeface="+mn-lt"/>
                          <a:ea typeface="+mn-ea"/>
                          <a:cs typeface="Arial" pitchFamily="34" charset="0"/>
                        </a:rPr>
                        <a:t>AR Distribution mapping page , used to maintain the AR account code.</a:t>
                      </a:r>
                      <a:endParaRPr lang="en-US" sz="1000" kern="1200" dirty="0">
                        <a:solidFill>
                          <a:schemeClr val="tx1"/>
                        </a:solidFill>
                        <a:latin typeface="+mn-lt"/>
                        <a:ea typeface="+mn-ea"/>
                        <a:cs typeface="Arial"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Arial" panose="020B0604020202020204" pitchFamily="34" charset="0"/>
                          <a:cs typeface="Arial" panose="020B0604020202020204" pitchFamily="34" charset="0"/>
                        </a:rPr>
                        <a:t>Retrofit</a:t>
                      </a:r>
                    </a:p>
                    <a:p>
                      <a:pPr algn="ctr" fontAlgn="b"/>
                      <a:endParaRPr lang="en-US" sz="10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33252656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Interfaces/File uploads</a:t>
            </a:r>
            <a:endParaRPr lang="en-US" sz="2000" dirty="0">
              <a:solidFill>
                <a:srgbClr val="C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53947986"/>
              </p:ext>
            </p:extLst>
          </p:nvPr>
        </p:nvGraphicFramePr>
        <p:xfrm>
          <a:off x="304800" y="1173706"/>
          <a:ext cx="8634483" cy="5178444"/>
        </p:xfrm>
        <a:graphic>
          <a:graphicData uri="http://schemas.openxmlformats.org/drawingml/2006/table">
            <a:tbl>
              <a:tblPr firstRow="1" bandRow="1">
                <a:tableStyleId>{8EC20E35-A176-4012-BC5E-935CFFF8708E}</a:tableStyleId>
              </a:tblPr>
              <a:tblGrid>
                <a:gridCol w="3171850"/>
                <a:gridCol w="3929981"/>
                <a:gridCol w="1532652"/>
              </a:tblGrid>
              <a:tr h="423564">
                <a:tc>
                  <a:txBody>
                    <a:bodyPr/>
                    <a:lstStyle/>
                    <a:p>
                      <a:pPr algn="l" fontAlgn="b"/>
                      <a:r>
                        <a:rPr lang="en-US" sz="1400" b="0" i="0" u="none" strike="noStrike" dirty="0" smtClean="0">
                          <a:solidFill>
                            <a:schemeClr val="bg1"/>
                          </a:solidFill>
                          <a:effectLst/>
                          <a:latin typeface="+mj-lt"/>
                        </a:rPr>
                        <a:t>Interface</a:t>
                      </a:r>
                      <a:endParaRPr lang="en-US" sz="1400" b="0" i="0" u="none" strike="noStrike" dirty="0">
                        <a:solidFill>
                          <a:schemeClr val="bg1"/>
                        </a:solidFill>
                        <a:effectLst/>
                        <a:latin typeface="+mj-lt"/>
                      </a:endParaRPr>
                    </a:p>
                  </a:txBody>
                  <a:tcPr marR="0" marT="0" marB="0" anchor="b"/>
                </a:tc>
                <a:tc>
                  <a:txBody>
                    <a:bodyPr/>
                    <a:lstStyle/>
                    <a:p>
                      <a:pPr marL="0" algn="l" defTabSz="914400" rtl="0" eaLnBrk="1" fontAlgn="b" latinLnBrk="0" hangingPunct="1"/>
                      <a:r>
                        <a:rPr lang="en-US" sz="1400" b="0" i="0" u="none" strike="noStrike" kern="1200" dirty="0" smtClean="0">
                          <a:solidFill>
                            <a:schemeClr val="bg1"/>
                          </a:solidFill>
                          <a:effectLst/>
                          <a:latin typeface="+mj-lt"/>
                          <a:ea typeface="+mn-ea"/>
                          <a:cs typeface="+mn-cs"/>
                        </a:rPr>
                        <a:t>Description of changes</a:t>
                      </a:r>
                      <a:endParaRPr lang="en-US" sz="1400" b="0" i="0" u="none" strike="noStrike" kern="1200" dirty="0">
                        <a:solidFill>
                          <a:schemeClr val="bg1"/>
                        </a:solidFill>
                        <a:effectLst/>
                        <a:latin typeface="+mj-lt"/>
                        <a:ea typeface="+mn-ea"/>
                        <a:cs typeface="+mn-cs"/>
                      </a:endParaRPr>
                    </a:p>
                  </a:txBody>
                  <a:tcPr marR="0" marT="0" marB="0" anchor="ctr"/>
                </a:tc>
                <a:tc>
                  <a:txBody>
                    <a:bodyPr/>
                    <a:lstStyle/>
                    <a:p>
                      <a:pPr algn="ctr" fontAlgn="b"/>
                      <a:r>
                        <a:rPr lang="en-US" sz="1400" b="0" i="0" u="none" strike="noStrike" dirty="0" smtClean="0">
                          <a:solidFill>
                            <a:schemeClr val="bg1"/>
                          </a:solidFill>
                          <a:effectLst/>
                          <a:latin typeface="+mj-lt"/>
                        </a:rPr>
                        <a:t>Carry forward</a:t>
                      </a:r>
                      <a:endParaRPr lang="en-US" sz="1400" b="0" i="0" u="none" strike="noStrike" dirty="0">
                        <a:solidFill>
                          <a:schemeClr val="bg1"/>
                        </a:solidFill>
                        <a:effectLst/>
                        <a:latin typeface="+mj-lt"/>
                      </a:endParaRPr>
                    </a:p>
                  </a:txBody>
                  <a:tcPr marL="0" marR="0" marT="0" marB="0" anchor="ctr"/>
                </a:tc>
              </a:tr>
              <a:tr h="43869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mn-lt"/>
                          <a:cs typeface="Arial" panose="020B0604020202020204" pitchFamily="34" charset="0"/>
                        </a:rPr>
                        <a:t>Project Costing Integration Load</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load the project costing data coming from OA/Plan View/Concur systems in to Interface/Main tables.</a:t>
                      </a:r>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438691">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Project Costing Data conversion Process</a:t>
                      </a: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load the project costing data in interface/Main tables from legacy system, Below are</a:t>
                      </a:r>
                      <a:r>
                        <a:rPr lang="en-US" sz="1000" b="0" i="0" u="none" strike="noStrike" baseline="0" dirty="0" smtClean="0">
                          <a:solidFill>
                            <a:schemeClr val="tx1">
                              <a:lumMod val="75000"/>
                            </a:schemeClr>
                          </a:solidFill>
                          <a:effectLst/>
                          <a:latin typeface="+mn-lt"/>
                          <a:cs typeface="Arial" panose="020B0604020202020204" pitchFamily="34" charset="0"/>
                        </a:rPr>
                        <a:t> the files which gets loaded.</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Resources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Projects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Activities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Activities Team</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Time Bill Rule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TE Bill Rule –User Filter</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TE Bill Rule –Task Filter</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TE Bill Rules-Rates</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EXP Bill Rule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Fixed Fee Bill Rule, Bill Plan and Revenue Plan</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Time-Expenses- Forecast Transactions</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438691">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Project Costing Data Load</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AE will be used to load Project Costing Consolidated Data like</a:t>
                      </a:r>
                      <a:r>
                        <a:rPr lang="en-US" sz="1000" b="0" i="0" u="none" strike="noStrike" baseline="0" dirty="0" smtClean="0">
                          <a:solidFill>
                            <a:schemeClr val="tx1">
                              <a:lumMod val="75000"/>
                            </a:schemeClr>
                          </a:solidFill>
                          <a:effectLst/>
                          <a:latin typeface="+mn-lt"/>
                          <a:cs typeface="Arial" panose="020B0604020202020204" pitchFamily="34" charset="0"/>
                        </a:rPr>
                        <a:t> </a:t>
                      </a:r>
                      <a:r>
                        <a:rPr lang="en-US" sz="1000" b="0" i="0" u="none" strike="noStrike" dirty="0" smtClean="0">
                          <a:solidFill>
                            <a:schemeClr val="tx1">
                              <a:lumMod val="75000"/>
                            </a:schemeClr>
                          </a:solidFill>
                          <a:effectLst/>
                          <a:latin typeface="+mn-lt"/>
                          <a:cs typeface="Arial" panose="020B0604020202020204" pitchFamily="34" charset="0"/>
                        </a:rPr>
                        <a:t>Projects,Activities,Assigning Contracts, Bill/Revenue Plan Events, Creating and Mapping Resources, Mapping Rates at Project Team level and Creating Transactions for the particular Project and Activity. </a:t>
                      </a:r>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mn-lt"/>
                          <a:cs typeface="Arial" panose="020B0604020202020204" pitchFamily="34" charset="0"/>
                        </a:rPr>
                        <a:t>Eliminate</a:t>
                      </a:r>
                      <a:endParaRPr lang="en-US" sz="1000" b="0" i="0" u="none" strike="noStrike" dirty="0" smtClean="0">
                        <a:solidFill>
                          <a:schemeClr val="tx1">
                            <a:lumMod val="75000"/>
                          </a:schemeClr>
                        </a:solidFill>
                        <a:effectLst/>
                        <a:latin typeface="+mn-lt"/>
                        <a:cs typeface="Arial" panose="020B0604020202020204" pitchFamily="34" charset="0"/>
                      </a:endParaRPr>
                    </a:p>
                  </a:txBody>
                  <a:tcPr marL="0" marR="0" marT="0" marB="0" anchor="ctr"/>
                </a:tc>
              </a:tr>
              <a:tr h="438691">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Project Transaction Mass Upload/Adjustment</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load / adjust project costing transactions(Timesheet/Expenses)</a:t>
                      </a:r>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6891046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Interfaces/File uploads</a:t>
            </a:r>
          </a:p>
        </p:txBody>
      </p:sp>
      <p:graphicFrame>
        <p:nvGraphicFramePr>
          <p:cNvPr id="3" name="Table 2"/>
          <p:cNvGraphicFramePr>
            <a:graphicFrameLocks noGrp="1"/>
          </p:cNvGraphicFramePr>
          <p:nvPr>
            <p:extLst>
              <p:ext uri="{D42A27DB-BD31-4B8C-83A1-F6EECF244321}">
                <p14:modId xmlns:p14="http://schemas.microsoft.com/office/powerpoint/2010/main" val="1933353400"/>
              </p:ext>
            </p:extLst>
          </p:nvPr>
        </p:nvGraphicFramePr>
        <p:xfrm>
          <a:off x="430213" y="1162049"/>
          <a:ext cx="8285163" cy="5524501"/>
        </p:xfrm>
        <a:graphic>
          <a:graphicData uri="http://schemas.openxmlformats.org/drawingml/2006/table">
            <a:tbl>
              <a:tblPr firstRow="1" bandRow="1">
                <a:tableStyleId>{8EC20E35-A176-4012-BC5E-935CFFF8708E}</a:tableStyleId>
              </a:tblPr>
              <a:tblGrid>
                <a:gridCol w="2951608"/>
                <a:gridCol w="3808394"/>
                <a:gridCol w="1525161"/>
              </a:tblGrid>
              <a:tr h="267929">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Interface</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marL="0" algn="l" defTabSz="914400" rtl="0" eaLnBrk="1" fontAlgn="b" latinLnBrk="0" hangingPunct="1"/>
                      <a:r>
                        <a:rPr lang="en-US" sz="1400" b="0" i="0" u="none" strike="noStrike" kern="1200" dirty="0" smtClean="0">
                          <a:solidFill>
                            <a:schemeClr val="bg1"/>
                          </a:solidFill>
                          <a:effectLst/>
                          <a:latin typeface="+mn-lt"/>
                          <a:ea typeface="+mn-ea"/>
                          <a:cs typeface="+mn-cs"/>
                        </a:rPr>
                        <a:t>Description of changes</a:t>
                      </a:r>
                      <a:endParaRPr lang="en-US" sz="1400" b="0" i="0" u="none" strike="noStrike" kern="1200" dirty="0">
                        <a:solidFill>
                          <a:schemeClr val="bg1"/>
                        </a:solidFill>
                        <a:effectLst/>
                        <a:latin typeface="+mn-lt"/>
                        <a:ea typeface="+mn-ea"/>
                        <a:cs typeface="+mn-cs"/>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770296">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Multi GL Accounting</a:t>
                      </a: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load additional accounting rules</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1133476">
                <a:tc>
                  <a:txBody>
                    <a:bodyPr/>
                    <a:lstStyle/>
                    <a:p>
                      <a:pPr algn="l" fontAlgn="b"/>
                      <a:r>
                        <a:rPr lang="en-US" sz="1000" kern="1200" dirty="0" smtClean="0">
                          <a:solidFill>
                            <a:schemeClr val="dk1"/>
                          </a:solidFill>
                          <a:effectLst/>
                          <a:latin typeface="+mn-lt"/>
                          <a:ea typeface="+mn-ea"/>
                          <a:cs typeface="+mn-cs"/>
                        </a:rPr>
                        <a:t>DMT PC conversion</a:t>
                      </a:r>
                      <a:endParaRPr lang="en-US" sz="1000" b="0" i="0" u="none" strike="noStrike" dirty="0">
                        <a:solidFill>
                          <a:srgbClr val="000000"/>
                        </a:solidFill>
                        <a:effectLst/>
                        <a:latin typeface="+mn-lt"/>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load the project costing data in interface/Main tables from legacy system,</a:t>
                      </a:r>
                      <a:r>
                        <a:rPr lang="en-US" sz="1000" b="0" i="0" u="none" strike="noStrike" baseline="0" dirty="0" smtClean="0">
                          <a:solidFill>
                            <a:schemeClr val="tx1">
                              <a:lumMod val="75000"/>
                            </a:schemeClr>
                          </a:solidFill>
                          <a:effectLst/>
                          <a:latin typeface="+mn-lt"/>
                          <a:cs typeface="Arial" panose="020B0604020202020204" pitchFamily="34" charset="0"/>
                        </a:rPr>
                        <a:t> Pre validation process to capture the errors before hand and generate reports to take appropriate action.</a:t>
                      </a:r>
                      <a:endParaRPr lang="en-US" sz="1000" b="0" i="0" u="none" strike="noStrike" dirty="0" smtClean="0">
                        <a:solidFill>
                          <a:schemeClr val="tx1">
                            <a:lumMod val="75000"/>
                          </a:schemeClr>
                        </a:solidFill>
                        <a:effectLst/>
                        <a:latin typeface="+mn-lt"/>
                        <a:cs typeface="Arial" panose="020B0604020202020204" pitchFamily="34" charset="0"/>
                      </a:endParaRPr>
                    </a:p>
                    <a:p>
                      <a:pPr algn="l" fontAlgn="b"/>
                      <a:endParaRPr lang="en-US" sz="1000" b="0" i="0" u="none" strike="noStrike" dirty="0">
                        <a:solidFill>
                          <a:srgbClr val="000000"/>
                        </a:solidFill>
                        <a:effectLst/>
                        <a:latin typeface="+mn-lt"/>
                      </a:endParaRPr>
                    </a:p>
                  </a:txBody>
                  <a:tcPr marR="0" marT="18288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657225">
                <a:tc>
                  <a:txBody>
                    <a:bodyPr/>
                    <a:lstStyle/>
                    <a:p>
                      <a:pPr marL="0" algn="l" defTabSz="914400" rtl="0" eaLnBrk="1" fontAlgn="b" latinLnBrk="0" hangingPunct="1"/>
                      <a:r>
                        <a:rPr lang="en-US" sz="1000" kern="1200" dirty="0" smtClean="0">
                          <a:solidFill>
                            <a:schemeClr val="dk1"/>
                          </a:solidFill>
                          <a:effectLst/>
                          <a:latin typeface="+mn-lt"/>
                          <a:ea typeface="+mn-ea"/>
                          <a:cs typeface="+mn-cs"/>
                        </a:rPr>
                        <a:t>Project Costing - Multi-GL BU(DMT) </a:t>
                      </a:r>
                      <a:endParaRPr lang="en-US" sz="1000" kern="1200" dirty="0">
                        <a:solidFill>
                          <a:schemeClr val="dk1"/>
                        </a:solidFill>
                        <a:effectLst/>
                        <a:latin typeface="+mn-lt"/>
                        <a:ea typeface="+mn-ea"/>
                        <a:cs typeface="+mn-cs"/>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load additional accounting rules</a:t>
                      </a:r>
                    </a:p>
                    <a:p>
                      <a:pPr marL="0" algn="l" defTabSz="914400" rtl="0" eaLnBrk="1" fontAlgn="b" latinLnBrk="0" hangingPunct="1"/>
                      <a:endParaRPr lang="en-US" sz="1000" b="0" i="0" u="none" strike="noStrike" kern="1200" dirty="0">
                        <a:solidFill>
                          <a:srgbClr val="000000"/>
                        </a:solidFill>
                        <a:effectLst/>
                        <a:latin typeface="+mn-lt"/>
                        <a:ea typeface="+mn-ea"/>
                        <a:cs typeface="+mn-cs"/>
                      </a:endParaRPr>
                    </a:p>
                  </a:txBody>
                  <a:tcPr marR="0" marT="18288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1004734">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General Projects Interface</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delivered process to load project and activity data into PeopleSoft Project Costing tables. Below</a:t>
                      </a:r>
                      <a:r>
                        <a:rPr lang="en-US" sz="1000" b="0" i="0" u="none" strike="noStrike" baseline="0" dirty="0" smtClean="0">
                          <a:solidFill>
                            <a:schemeClr val="tx1">
                              <a:lumMod val="75000"/>
                            </a:schemeClr>
                          </a:solidFill>
                          <a:effectLst/>
                          <a:latin typeface="+mn-lt"/>
                          <a:cs typeface="Arial" panose="020B0604020202020204" pitchFamily="34" charset="0"/>
                        </a:rPr>
                        <a:t> are the customizations done.</a:t>
                      </a:r>
                    </a:p>
                    <a:p>
                      <a:pPr marL="457200" lvl="1" indent="-228600" algn="l" rtl="0" fontAlgn="base">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Contracts Projects Linking</a:t>
                      </a:r>
                    </a:p>
                    <a:p>
                      <a:pPr marL="457200" lvl="1" indent="-228600" algn="l" rtl="0" fontAlgn="base">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Creation of As incurred accounting rules</a:t>
                      </a:r>
                    </a:p>
                    <a:p>
                      <a:pPr marL="457200" lvl="1" indent="-228600" algn="l" rtl="0" fontAlgn="base">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Project tree updates etc.</a:t>
                      </a:r>
                    </a:p>
                    <a:p>
                      <a:pPr algn="l" fontAlgn="b"/>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1004734">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Load Transaction</a:t>
                      </a:r>
                      <a:r>
                        <a:rPr lang="en-US" sz="1000" b="0" i="0" u="none" strike="noStrike" baseline="0" dirty="0" smtClean="0">
                          <a:solidFill>
                            <a:schemeClr val="tx1">
                              <a:lumMod val="75000"/>
                            </a:schemeClr>
                          </a:solidFill>
                          <a:effectLst/>
                          <a:latin typeface="+mn-lt"/>
                          <a:cs typeface="Arial" panose="020B0604020202020204" pitchFamily="34" charset="0"/>
                        </a:rPr>
                        <a:t> Process</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delivered process run to load Third-Party Transactions to send transactions to the Project Transaction table from the Interface table. Below are the customizations done.</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Delete all successfully loaded transactions from custom interface record </a:t>
                      </a:r>
                    </a:p>
                    <a:p>
                      <a:pPr marL="457200" lvl="1" indent="-228600" algn="l" defTabSz="914400" rtl="0" eaLnBrk="1" fontAlgn="base" latinLnBrk="0" hangingPunct="1">
                        <a:spcBef>
                          <a:spcPct val="0"/>
                        </a:spcBef>
                        <a:spcAft>
                          <a:spcPts val="0"/>
                        </a:spcAft>
                        <a:buClr>
                          <a:schemeClr val="tx1"/>
                        </a:buClr>
                        <a:buFont typeface="Arial" charset="0"/>
                        <a:buChar char="–"/>
                      </a:pPr>
                      <a:r>
                        <a:rPr lang="en-US" sz="1000" kern="1200" dirty="0" smtClean="0">
                          <a:solidFill>
                            <a:schemeClr val="tx1"/>
                          </a:solidFill>
                          <a:latin typeface="+mn-lt"/>
                          <a:ea typeface="+mn-ea"/>
                          <a:cs typeface="Arial" pitchFamily="34" charset="0"/>
                        </a:rPr>
                        <a:t>Insert data in to </a:t>
                      </a:r>
                      <a:r>
                        <a:rPr lang="en-US" sz="1000" kern="1200" dirty="0" smtClean="0">
                          <a:solidFill>
                            <a:schemeClr val="tx1"/>
                          </a:solidFill>
                          <a:latin typeface="+mn-lt"/>
                          <a:ea typeface="+mn-ea"/>
                          <a:cs typeface="Arial" pitchFamily="34" charset="0"/>
                        </a:rPr>
                        <a:t>PS_OPT_PROJRES_REC etc.</a:t>
                      </a:r>
                      <a:endParaRPr lang="en-US" sz="1000" kern="1200" dirty="0">
                        <a:solidFill>
                          <a:schemeClr val="tx1"/>
                        </a:solidFill>
                        <a:latin typeface="+mn-lt"/>
                        <a:ea typeface="+mn-ea"/>
                        <a:cs typeface="Arial"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10151431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Interfaces/File uploads</a:t>
            </a:r>
          </a:p>
        </p:txBody>
      </p:sp>
      <p:graphicFrame>
        <p:nvGraphicFramePr>
          <p:cNvPr id="3" name="Table 2"/>
          <p:cNvGraphicFramePr>
            <a:graphicFrameLocks noGrp="1"/>
          </p:cNvGraphicFramePr>
          <p:nvPr>
            <p:extLst>
              <p:ext uri="{D42A27DB-BD31-4B8C-83A1-F6EECF244321}">
                <p14:modId xmlns:p14="http://schemas.microsoft.com/office/powerpoint/2010/main" val="1443727896"/>
              </p:ext>
            </p:extLst>
          </p:nvPr>
        </p:nvGraphicFramePr>
        <p:xfrm>
          <a:off x="230188" y="1150938"/>
          <a:ext cx="8509776" cy="2748280"/>
        </p:xfrm>
        <a:graphic>
          <a:graphicData uri="http://schemas.openxmlformats.org/drawingml/2006/table">
            <a:tbl>
              <a:tblPr firstRow="1" bandRow="1">
                <a:tableStyleId>{8EC20E35-A176-4012-BC5E-935CFFF8708E}</a:tableStyleId>
              </a:tblPr>
              <a:tblGrid>
                <a:gridCol w="3013878"/>
                <a:gridCol w="3929390"/>
                <a:gridCol w="1566508"/>
              </a:tblGrid>
              <a:tr h="370840">
                <a:tc>
                  <a:txBody>
                    <a:bodyPr/>
                    <a:lstStyle/>
                    <a:p>
                      <a:pPr algn="l" fontAlgn="b"/>
                      <a:r>
                        <a:rPr lang="en-US" sz="1400" b="0" i="0" u="none" strike="noStrike" dirty="0" smtClean="0">
                          <a:solidFill>
                            <a:schemeClr val="bg1"/>
                          </a:solidFill>
                          <a:effectLst/>
                          <a:latin typeface="Arial" panose="020B0604020202020204" pitchFamily="34" charset="0"/>
                          <a:cs typeface="Arial" panose="020B0604020202020204" pitchFamily="34" charset="0"/>
                        </a:rPr>
                        <a:t>Interface</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R="0" marT="0" marB="0" anchor="b"/>
                </a:tc>
                <a:tc>
                  <a:txBody>
                    <a:bodyPr/>
                    <a:lstStyle/>
                    <a:p>
                      <a:pPr marL="0" algn="l" defTabSz="914400" rtl="0" eaLnBrk="1" fontAlgn="b" latinLnBrk="0" hangingPunct="1"/>
                      <a:r>
                        <a:rPr lang="en-US" sz="1400" b="0" i="0" u="none" strike="noStrike" kern="1200" dirty="0" smtClean="0">
                          <a:solidFill>
                            <a:schemeClr val="bg1"/>
                          </a:solidFill>
                          <a:effectLst/>
                          <a:latin typeface="+mn-lt"/>
                          <a:ea typeface="+mn-ea"/>
                          <a:cs typeface="+mn-cs"/>
                        </a:rPr>
                        <a:t>Description of changes</a:t>
                      </a:r>
                      <a:endParaRPr lang="en-US" sz="1400" b="0" i="0" u="none" strike="noStrike" kern="1200" dirty="0">
                        <a:solidFill>
                          <a:schemeClr val="bg1"/>
                        </a:solidFill>
                        <a:effectLst/>
                        <a:latin typeface="+mn-lt"/>
                        <a:ea typeface="+mn-ea"/>
                        <a:cs typeface="+mn-cs"/>
                      </a:endParaRPr>
                    </a:p>
                  </a:txBody>
                  <a:tcPr marR="0" marT="0" marB="0" anchor="ctr"/>
                </a:tc>
                <a:tc>
                  <a:txBody>
                    <a:bodyPr/>
                    <a:lstStyle/>
                    <a:p>
                      <a:pPr algn="ctr" fontAlgn="b"/>
                      <a:r>
                        <a:rPr lang="en-US" sz="1400" b="0" i="0" u="none" strike="noStrike" dirty="0" smtClean="0">
                          <a:solidFill>
                            <a:schemeClr val="bg1"/>
                          </a:solidFill>
                          <a:effectLst/>
                          <a:latin typeface="Arial" panose="020B0604020202020204" pitchFamily="34" charset="0"/>
                          <a:cs typeface="Arial" panose="020B0604020202020204" pitchFamily="34" charset="0"/>
                        </a:rPr>
                        <a:t>Carry forward</a:t>
                      </a:r>
                      <a:endParaRPr lang="en-US" sz="1400" b="0" i="0" u="none" strike="noStrike" dirty="0">
                        <a:solidFill>
                          <a:schemeClr val="bg1"/>
                        </a:solidFill>
                        <a:effectLst/>
                        <a:latin typeface="Arial" panose="020B0604020202020204" pitchFamily="34" charset="0"/>
                        <a:cs typeface="Arial" panose="020B0604020202020204" pitchFamily="34" charset="0"/>
                      </a:endParaRPr>
                    </a:p>
                  </a:txBody>
                  <a:tcPr marL="0" marR="0" marT="0" marB="0" anchor="ctr"/>
                </a:tc>
              </a:tr>
              <a:tr h="0">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Billing to Projects Process</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delivered process to update billing information to PC. Modified the AE to update the BI_DISTRIB_STATUS for modified row sent from billing worksheet. </a:t>
                      </a: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0">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Project costing ETL integration(OA)</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create and send mapping files to ETL for </a:t>
                      </a:r>
                      <a:r>
                        <a:rPr lang="en-US" sz="1000" b="0" i="0" u="none" strike="noStrike" dirty="0" err="1" smtClean="0">
                          <a:solidFill>
                            <a:schemeClr val="tx1">
                              <a:lumMod val="75000"/>
                            </a:schemeClr>
                          </a:solidFill>
                          <a:effectLst/>
                          <a:latin typeface="+mn-lt"/>
                          <a:cs typeface="Arial" panose="020B0604020202020204" pitchFamily="34" charset="0"/>
                        </a:rPr>
                        <a:t>OpenAir</a:t>
                      </a:r>
                      <a:r>
                        <a:rPr lang="en-US" sz="1000" b="0" i="0" u="none" strike="noStrike" dirty="0" smtClean="0">
                          <a:solidFill>
                            <a:schemeClr val="tx1">
                              <a:lumMod val="75000"/>
                            </a:schemeClr>
                          </a:solidFill>
                          <a:effectLst/>
                          <a:latin typeface="+mn-lt"/>
                          <a:cs typeface="Arial" panose="020B0604020202020204" pitchFamily="34" charset="0"/>
                        </a:rPr>
                        <a:t> data.</a:t>
                      </a:r>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0">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Project costing ETL integration(PV)</a:t>
                      </a:r>
                      <a:endParaRPr lang="en-US" sz="1000" b="0" i="0" u="none" strike="noStrike" dirty="0">
                        <a:solidFill>
                          <a:schemeClr val="tx1">
                            <a:lumMod val="75000"/>
                          </a:schemeClr>
                        </a:solidFill>
                        <a:effectLst/>
                        <a:latin typeface="+mn-lt"/>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75000"/>
                            </a:schemeClr>
                          </a:solidFill>
                          <a:effectLst/>
                          <a:latin typeface="+mn-lt"/>
                          <a:cs typeface="Arial" panose="020B0604020202020204" pitchFamily="34" charset="0"/>
                        </a:rPr>
                        <a:t>This is a bolt-on application engine process developed to create and send mapping files to ETL for </a:t>
                      </a:r>
                      <a:r>
                        <a:rPr lang="en-US" sz="1000" b="0" i="0" u="none" strike="noStrike" dirty="0" err="1" smtClean="0">
                          <a:solidFill>
                            <a:schemeClr val="tx1">
                              <a:lumMod val="75000"/>
                            </a:schemeClr>
                          </a:solidFill>
                          <a:effectLst/>
                          <a:latin typeface="+mn-lt"/>
                          <a:cs typeface="Arial" panose="020B0604020202020204" pitchFamily="34" charset="0"/>
                        </a:rPr>
                        <a:t>PlanView</a:t>
                      </a:r>
                      <a:r>
                        <a:rPr lang="en-US" sz="1000" b="0" i="0" u="none" strike="noStrike" dirty="0" smtClean="0">
                          <a:solidFill>
                            <a:schemeClr val="tx1">
                              <a:lumMod val="75000"/>
                            </a:schemeClr>
                          </a:solidFill>
                          <a:effectLst/>
                          <a:latin typeface="+mn-lt"/>
                          <a:cs typeface="Arial" panose="020B0604020202020204" pitchFamily="34" charset="0"/>
                        </a:rPr>
                        <a:t> data.</a:t>
                      </a:r>
                      <a:endParaRPr lang="en-US" sz="1000" b="0" i="0" u="none" strike="noStrike" dirty="0">
                        <a:solidFill>
                          <a:schemeClr val="tx1">
                            <a:lumMod val="75000"/>
                          </a:schemeClr>
                        </a:solidFill>
                        <a:effectLst/>
                        <a:latin typeface="+mn-lt"/>
                        <a:cs typeface="Arial" panose="020B0604020202020204" pitchFamily="34" charset="0"/>
                      </a:endParaRPr>
                    </a:p>
                  </a:txBody>
                  <a:tcPr marR="0" marT="91440" marB="182880" anchor="ctr"/>
                </a:tc>
                <a:tc>
                  <a:txBody>
                    <a:bodyPr/>
                    <a:lstStyle/>
                    <a:p>
                      <a:pPr algn="ctr" fontAlgn="b"/>
                      <a:r>
                        <a:rPr lang="en-US" sz="1000" b="0" i="0" u="none" strike="noStrike" dirty="0" smtClean="0">
                          <a:solidFill>
                            <a:schemeClr val="tx1">
                              <a:lumMod val="75000"/>
                            </a:schemeClr>
                          </a:solidFill>
                          <a:effectLst/>
                          <a:latin typeface="+mn-lt"/>
                          <a:cs typeface="Arial" panose="020B0604020202020204" pitchFamily="34" charset="0"/>
                        </a:rPr>
                        <a:t>Retrofit</a:t>
                      </a:r>
                      <a:endParaRPr lang="en-US" sz="1000" b="0" i="0" u="none" strike="noStrike" dirty="0">
                        <a:solidFill>
                          <a:schemeClr val="tx1">
                            <a:lumMod val="75000"/>
                          </a:schemeClr>
                        </a:solidFill>
                        <a:effectLst/>
                        <a:latin typeface="+mn-lt"/>
                        <a:cs typeface="Arial" panose="020B0604020202020204" pitchFamily="34" charset="0"/>
                      </a:endParaRPr>
                    </a:p>
                  </a:txBody>
                  <a:tcPr marL="0" marR="0" marT="0" marB="0" anchor="ctr"/>
                </a:tc>
              </a:tr>
              <a:tr h="0">
                <a:tc>
                  <a:txBody>
                    <a:bodyPr/>
                    <a:lstStyle/>
                    <a:p>
                      <a:pPr algn="l" fontAlgn="b"/>
                      <a:endParaRPr lang="en-US" sz="1400" b="0" i="0" u="none" strike="noStrike" dirty="0" smtClean="0">
                        <a:solidFill>
                          <a:schemeClr val="tx1">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endParaRPr lang="en-US" sz="14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l" fontAlgn="b"/>
                      <a:endParaRPr lang="en-US" sz="1400" b="0" i="0" u="none" strike="noStrike" dirty="0">
                        <a:solidFill>
                          <a:schemeClr val="tx1">
                            <a:lumMod val="75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420406615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Security</a:t>
            </a:r>
          </a:p>
        </p:txBody>
      </p:sp>
      <p:sp>
        <p:nvSpPr>
          <p:cNvPr id="5" name="Rectangle 4"/>
          <p:cNvSpPr/>
          <p:nvPr/>
        </p:nvSpPr>
        <p:spPr>
          <a:xfrm>
            <a:off x="382137" y="1228299"/>
            <a:ext cx="8325135" cy="2369880"/>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dirty="0" smtClean="0"/>
              <a:t>Pages</a:t>
            </a:r>
          </a:p>
          <a:p>
            <a:pPr lvl="1" indent="-228600">
              <a:spcAft>
                <a:spcPts val="600"/>
              </a:spcAft>
              <a:buClr>
                <a:schemeClr val="tx1"/>
              </a:buClr>
              <a:buFont typeface="Arial" charset="0"/>
              <a:buChar char="–"/>
            </a:pPr>
            <a:r>
              <a:rPr lang="en-US" sz="1600" dirty="0" smtClean="0">
                <a:latin typeface="Arial" pitchFamily="34" charset="0"/>
                <a:cs typeface="Arial" pitchFamily="34" charset="0"/>
              </a:rPr>
              <a:t>All </a:t>
            </a:r>
            <a:r>
              <a:rPr lang="en-US" sz="1600" dirty="0">
                <a:latin typeface="Arial" pitchFamily="34" charset="0"/>
                <a:cs typeface="Arial" pitchFamily="34" charset="0"/>
              </a:rPr>
              <a:t>the new pages delivered as part of the PS 9.2 needs to be </a:t>
            </a:r>
            <a:r>
              <a:rPr lang="en-US" sz="1600" dirty="0" smtClean="0">
                <a:latin typeface="Arial" pitchFamily="34" charset="0"/>
                <a:cs typeface="Arial" pitchFamily="34" charset="0"/>
              </a:rPr>
              <a:t>assigned </a:t>
            </a:r>
            <a:r>
              <a:rPr lang="en-US" sz="1600" dirty="0">
                <a:latin typeface="Arial" pitchFamily="34" charset="0"/>
                <a:cs typeface="Arial" pitchFamily="34" charset="0"/>
              </a:rPr>
              <a:t>to custom permission </a:t>
            </a:r>
            <a:r>
              <a:rPr lang="en-US" sz="1600" dirty="0" smtClean="0">
                <a:latin typeface="Arial" pitchFamily="34" charset="0"/>
                <a:cs typeface="Arial" pitchFamily="34" charset="0"/>
              </a:rPr>
              <a:t>lists</a:t>
            </a:r>
          </a:p>
          <a:p>
            <a:pPr marL="342900" lvl="1" indent="-342900">
              <a:buClr>
                <a:schemeClr val="accent1"/>
              </a:buClr>
              <a:buFont typeface="Arial" panose="020B0604020202020204" pitchFamily="34" charset="0"/>
              <a:buChar char="•"/>
            </a:pPr>
            <a:r>
              <a:rPr lang="en-US" dirty="0"/>
              <a:t>Process </a:t>
            </a:r>
            <a:endParaRPr lang="en-US" dirty="0" smtClean="0"/>
          </a:p>
          <a:p>
            <a:pPr lvl="1" indent="-228600">
              <a:spcAft>
                <a:spcPts val="600"/>
              </a:spcAft>
              <a:buClr>
                <a:schemeClr val="tx1"/>
              </a:buClr>
              <a:buFont typeface="Arial" charset="0"/>
              <a:buChar char="–"/>
            </a:pPr>
            <a:r>
              <a:rPr lang="en-US" sz="1600" dirty="0"/>
              <a:t>Any new process introduced in PS 9.2 needs to be assigned appropriate process groups.</a:t>
            </a:r>
          </a:p>
          <a:p>
            <a:pPr marL="342900" indent="-342900">
              <a:buClr>
                <a:schemeClr val="accent1"/>
              </a:buClr>
              <a:buFont typeface="Arial" panose="020B0604020202020204" pitchFamily="34" charset="0"/>
              <a:buChar char="•"/>
            </a:pPr>
            <a:r>
              <a:rPr lang="en-US" dirty="0" smtClean="0"/>
              <a:t>Review </a:t>
            </a:r>
            <a:r>
              <a:rPr lang="en-US" dirty="0"/>
              <a:t>security matrix </a:t>
            </a:r>
          </a:p>
          <a:p>
            <a:pPr>
              <a:buClr>
                <a:schemeClr val="accent1"/>
              </a:buClr>
            </a:pPr>
            <a:endParaRPr lang="en-US" sz="2000" dirty="0"/>
          </a:p>
        </p:txBody>
      </p:sp>
    </p:spTree>
    <p:extLst>
      <p:ext uri="{BB962C8B-B14F-4D97-AF65-F5344CB8AC3E}">
        <p14:creationId xmlns:p14="http://schemas.microsoft.com/office/powerpoint/2010/main" val="7826882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4024"/>
            <a:ext cx="8229600" cy="496414"/>
          </a:xfrm>
        </p:spPr>
        <p:txBody>
          <a:bodyPr/>
          <a:lstStyle/>
          <a:p>
            <a:r>
              <a:rPr lang="en-US" altLang="en-US" dirty="0">
                <a:latin typeface="Calibri" pitchFamily="34" charset="0"/>
                <a:ea typeface="PMingLiU" pitchFamily="18" charset="-120"/>
              </a:rPr>
              <a:t/>
            </a:r>
            <a:br>
              <a:rPr lang="en-US" altLang="en-US" dirty="0">
                <a:latin typeface="Calibri" pitchFamily="34" charset="0"/>
                <a:ea typeface="PMingLiU" pitchFamily="18" charset="-120"/>
              </a:rPr>
            </a:br>
            <a:r>
              <a:rPr lang="en-US" altLang="en-US" sz="2000" dirty="0" smtClean="0">
                <a:solidFill>
                  <a:srgbClr val="C00000"/>
                </a:solidFill>
                <a:latin typeface="+mj-lt"/>
                <a:ea typeface="PMingLiU" pitchFamily="18" charset="-120"/>
              </a:rPr>
              <a:t>Questions?</a:t>
            </a:r>
            <a:endParaRPr lang="en-US" sz="2000" dirty="0">
              <a:solidFill>
                <a:srgbClr val="C00000"/>
              </a:solidFill>
              <a:latin typeface="+mj-lt"/>
            </a:endParaRPr>
          </a:p>
        </p:txBody>
      </p:sp>
      <p:pic>
        <p:nvPicPr>
          <p:cNvPr id="17" name="Picture 14" descr="http://espei.com/wp-content/uploads/2013/05/equipmentprotection3.png"/>
          <p:cNvPicPr>
            <a:picLocks noChangeAspect="1" noChangeArrowheads="1"/>
          </p:cNvPicPr>
          <p:nvPr/>
        </p:nvPicPr>
        <p:blipFill>
          <a:blip r:embed="rId2">
            <a:extLst>
              <a:ext uri="{28A0092B-C50C-407E-A947-70E740481C1C}">
                <a14:useLocalDpi xmlns:a14="http://schemas.microsoft.com/office/drawing/2010/main" val="0"/>
              </a:ext>
            </a:extLst>
          </a:blip>
          <a:srcRect l="7990" b="6120"/>
          <a:stretch>
            <a:fillRect/>
          </a:stretch>
        </p:blipFill>
        <p:spPr bwMode="auto">
          <a:xfrm rot="439106">
            <a:off x="1752660" y="1978409"/>
            <a:ext cx="165893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48384">
            <a:off x="3892550" y="2816225"/>
            <a:ext cx="150495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
          <p:cNvPicPr>
            <a:picLocks noChangeAspect="1" noChangeArrowheads="1"/>
          </p:cNvPicPr>
          <p:nvPr/>
        </p:nvPicPr>
        <p:blipFill>
          <a:blip r:embed="rId4">
            <a:extLst>
              <a:ext uri="{28A0092B-C50C-407E-A947-70E740481C1C}">
                <a14:useLocalDpi xmlns:a14="http://schemas.microsoft.com/office/drawing/2010/main" val="0"/>
              </a:ext>
            </a:extLst>
          </a:blip>
          <a:srcRect l="6889" t="4222" r="11777" b="6000"/>
          <a:stretch>
            <a:fillRect/>
          </a:stretch>
        </p:blipFill>
        <p:spPr bwMode="auto">
          <a:xfrm rot="1355122">
            <a:off x="6064250" y="2181225"/>
            <a:ext cx="1266825"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371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Embedded Help</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a:t>Click the Embedded Help </a:t>
            </a:r>
            <a:r>
              <a:rPr lang="en-US" sz="1800" dirty="0" smtClean="0"/>
              <a:t>icon    to open a </a:t>
            </a:r>
            <a:r>
              <a:rPr lang="en-US" sz="1800" dirty="0"/>
              <a:t>secondary window with information about </a:t>
            </a:r>
            <a:r>
              <a:rPr lang="en-US" sz="1800" dirty="0" smtClean="0"/>
              <a:t>the </a:t>
            </a:r>
            <a:r>
              <a:rPr lang="en-US" sz="1800" dirty="0"/>
              <a:t>page or </a:t>
            </a:r>
            <a:r>
              <a:rPr lang="en-US" sz="1800" dirty="0" smtClean="0"/>
              <a:t>section </a:t>
            </a:r>
          </a:p>
          <a:p>
            <a:r>
              <a:rPr lang="en-US" sz="1800" dirty="0" smtClean="0"/>
              <a:t>Explains How to perform a specific task</a:t>
            </a:r>
          </a:p>
          <a:p>
            <a:r>
              <a:rPr lang="en-US" sz="1800" dirty="0" smtClean="0"/>
              <a:t>Message appears in the Modal window which can be moved around the page</a:t>
            </a:r>
          </a:p>
          <a:p>
            <a:endParaRPr lang="en-US" sz="2000" dirty="0" smtClean="0"/>
          </a:p>
          <a:p>
            <a:endParaRPr lang="en-US" sz="20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832" y="1220765"/>
            <a:ext cx="276225"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02" y="2886006"/>
            <a:ext cx="8764564" cy="325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a:off x="1733266" y="5063319"/>
            <a:ext cx="35484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9921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ctrTitle"/>
          </p:nvPr>
        </p:nvSpPr>
        <p:spPr>
          <a:xfrm>
            <a:off x="1016000" y="2455863"/>
            <a:ext cx="7772400" cy="1150937"/>
          </a:xfrm>
        </p:spPr>
        <p:txBody>
          <a:bodyPr/>
          <a:lstStyle/>
          <a:p>
            <a:r>
              <a:rPr lang="en-US" altLang="en-US" dirty="0" smtClean="0">
                <a:latin typeface="Arial" charset="0"/>
                <a:cs typeface="Arial" charset="0"/>
              </a:rPr>
              <a:t>Thank you</a:t>
            </a:r>
          </a:p>
        </p:txBody>
      </p:sp>
      <p:sp>
        <p:nvSpPr>
          <p:cNvPr id="48131" name="Subtitle 5"/>
          <p:cNvSpPr>
            <a:spLocks noGrp="1"/>
          </p:cNvSpPr>
          <p:nvPr>
            <p:ph type="subTitle" idx="1"/>
          </p:nvPr>
        </p:nvSpPr>
        <p:spPr/>
        <p:txBody>
          <a:bodyPr/>
          <a:lstStyle/>
          <a:p>
            <a:r>
              <a:rPr lang="en-US" altLang="en-US" dirty="0" smtClean="0">
                <a:latin typeface="Arial" charset="0"/>
                <a:cs typeface="Arial" charset="0"/>
              </a:rPr>
              <a:t>Contact information</a:t>
            </a:r>
          </a:p>
          <a:p>
            <a:r>
              <a:rPr lang="en-US" altLang="en-US" dirty="0" smtClean="0">
                <a:latin typeface="Arial" charset="0"/>
                <a:cs typeface="Arial" charset="0"/>
              </a:rPr>
              <a:t>Vinod Kumar Malothu</a:t>
            </a:r>
          </a:p>
          <a:p>
            <a:r>
              <a:rPr lang="en-US" altLang="en-US" dirty="0" smtClean="0">
                <a:latin typeface="Arial" charset="0"/>
                <a:cs typeface="Arial" charset="0"/>
              </a:rPr>
              <a:t>#</a:t>
            </a:r>
            <a:r>
              <a:rPr lang="en-US" dirty="0"/>
              <a:t>+91 </a:t>
            </a:r>
            <a:r>
              <a:rPr lang="en-US" dirty="0" smtClean="0"/>
              <a:t>40-396-85223</a:t>
            </a:r>
          </a:p>
          <a:p>
            <a:r>
              <a:rPr lang="en-US" altLang="en-US" dirty="0">
                <a:latin typeface="Arial" charset="0"/>
                <a:cs typeface="Arial" charset="0"/>
              </a:rPr>
              <a:t>v</a:t>
            </a:r>
            <a:r>
              <a:rPr lang="en-US" altLang="en-US" dirty="0" smtClean="0">
                <a:latin typeface="Arial" charset="0"/>
                <a:cs typeface="Arial" charset="0"/>
              </a:rPr>
              <a:t>inod_malothu@optum.com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Order and Positioning</a:t>
            </a:r>
            <a:endParaRPr lang="en-US" sz="2000" b="0" dirty="0">
              <a:solidFill>
                <a:srgbClr val="C00000"/>
              </a:solidFill>
            </a:endParaRPr>
          </a:p>
        </p:txBody>
      </p:sp>
      <p:sp>
        <p:nvSpPr>
          <p:cNvPr id="3" name="Content Placeholder 2"/>
          <p:cNvSpPr>
            <a:spLocks noGrp="1"/>
          </p:cNvSpPr>
          <p:nvPr>
            <p:ph sz="half" idx="1"/>
          </p:nvPr>
        </p:nvSpPr>
        <p:spPr>
          <a:xfrm>
            <a:off x="230188" y="1151468"/>
            <a:ext cx="8686800" cy="5140150"/>
          </a:xfrm>
        </p:spPr>
        <p:txBody>
          <a:bodyPr/>
          <a:lstStyle/>
          <a:p>
            <a:r>
              <a:rPr lang="en-US" sz="1800" dirty="0"/>
              <a:t>Alignment</a:t>
            </a:r>
          </a:p>
          <a:p>
            <a:pPr lvl="1"/>
            <a:r>
              <a:rPr lang="en-US" sz="1600" dirty="0"/>
              <a:t>In PeopleSoft 9.1, all of the search and transaction fields were aligned to the left side of the page</a:t>
            </a:r>
          </a:p>
          <a:p>
            <a:pPr lvl="1"/>
            <a:r>
              <a:rPr lang="en-US" sz="1600" dirty="0"/>
              <a:t>In PeopleSoft 9.2, all of the search and transaction field labels will be right aligned to the fields</a:t>
            </a:r>
          </a:p>
          <a:p>
            <a:endParaRPr lang="en-US" sz="1800" dirty="0"/>
          </a:p>
          <a:p>
            <a:r>
              <a:rPr lang="en-US" sz="1800" dirty="0"/>
              <a:t>Order and Positioning</a:t>
            </a:r>
          </a:p>
          <a:p>
            <a:pPr lvl="1"/>
            <a:r>
              <a:rPr lang="en-US" sz="1600" dirty="0"/>
              <a:t>Order and position of fields on the page may have changed</a:t>
            </a:r>
          </a:p>
          <a:p>
            <a:pPr lvl="1"/>
            <a:r>
              <a:rPr lang="en-US" sz="1600" dirty="0"/>
              <a:t>Function is not impacted or changes as a result</a:t>
            </a:r>
          </a:p>
          <a:p>
            <a:endParaRPr lang="en-US" sz="1800" dirty="0" smtClean="0"/>
          </a:p>
          <a:p>
            <a:endParaRPr lang="en-US" sz="1800" dirty="0" smtClean="0"/>
          </a:p>
        </p:txBody>
      </p:sp>
    </p:spTree>
    <p:extLst>
      <p:ext uri="{BB962C8B-B14F-4D97-AF65-F5344CB8AC3E}">
        <p14:creationId xmlns:p14="http://schemas.microsoft.com/office/powerpoint/2010/main" val="2019164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2372BEA5A82746B2AAABD40AC07E10" ma:contentTypeVersion="2" ma:contentTypeDescription="Create a new document." ma:contentTypeScope="" ma:versionID="17a7ff4022801645cffacfa3a140205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8CF42F-BAF7-448C-98FE-73376CA5A12F}"/>
</file>

<file path=customXml/itemProps2.xml><?xml version="1.0" encoding="utf-8"?>
<ds:datastoreItem xmlns:ds="http://schemas.openxmlformats.org/officeDocument/2006/customXml" ds:itemID="{302758FF-A901-4813-BB50-1E1E570FC7C1}"/>
</file>

<file path=customXml/itemProps3.xml><?xml version="1.0" encoding="utf-8"?>
<ds:datastoreItem xmlns:ds="http://schemas.openxmlformats.org/officeDocument/2006/customXml" ds:itemID="{BC77DE86-99C5-4364-B12C-A5017636E166}"/>
</file>

<file path=docProps/app.xml><?xml version="1.0" encoding="utf-8"?>
<Properties xmlns="http://schemas.openxmlformats.org/officeDocument/2006/extended-properties" xmlns:vt="http://schemas.openxmlformats.org/officeDocument/2006/docPropsVTypes">
  <Template>OPTUM_2010_Full</Template>
  <TotalTime>45914</TotalTime>
  <Words>4864</Words>
  <Application>Microsoft Office PowerPoint</Application>
  <PresentationFormat>On-screen Show (4:3)</PresentationFormat>
  <Paragraphs>565</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OPTUM_2010_Full</vt:lpstr>
      <vt:lpstr>PowerPoint Presentation</vt:lpstr>
      <vt:lpstr>Agenda</vt:lpstr>
      <vt:lpstr>                                      Introductions</vt:lpstr>
      <vt:lpstr> Objectives</vt:lpstr>
      <vt:lpstr>Schedule</vt:lpstr>
      <vt:lpstr>PeopleSoft 9.2 Global Enhancements</vt:lpstr>
      <vt:lpstr>Pivot Grids</vt:lpstr>
      <vt:lpstr>Embedded Help</vt:lpstr>
      <vt:lpstr>Alignment, Order and Positioning</vt:lpstr>
      <vt:lpstr>Alignment, Order and Positioning</vt:lpstr>
      <vt:lpstr>Alignment, Order and Positioning</vt:lpstr>
      <vt:lpstr>Alignment, Order and Positioning</vt:lpstr>
      <vt:lpstr>PeopleSoft Import/Export Utility</vt:lpstr>
      <vt:lpstr>PeopleSoft Import/Export Utility</vt:lpstr>
      <vt:lpstr>Accessibility</vt:lpstr>
      <vt:lpstr>PeopleSoft 9.2 Project Costing Features</vt:lpstr>
      <vt:lpstr>New 9.2 Changes for Project Costing</vt:lpstr>
      <vt:lpstr>New 9.2 Changes for Project Costing</vt:lpstr>
      <vt:lpstr>Custom Rates</vt:lpstr>
      <vt:lpstr>Custom Rates (Continued)</vt:lpstr>
      <vt:lpstr>Custom Rates (Continued)</vt:lpstr>
      <vt:lpstr>Custom Rates (Continued)</vt:lpstr>
      <vt:lpstr>Custom Rates (Continued)</vt:lpstr>
      <vt:lpstr>PowerPoint Presentation</vt:lpstr>
      <vt:lpstr>Functional Overview of the New Accounting Standard</vt:lpstr>
      <vt:lpstr>Functional Overview of the New Accounting Standard – cont.</vt:lpstr>
      <vt:lpstr>Supporting Transition to the New Revenue Accounting Standard</vt:lpstr>
      <vt:lpstr>Recognizing Revenue Separate from Billing - Overview</vt:lpstr>
      <vt:lpstr>Separate Pricing for Billing and Revenue  Contracts and Project Costing</vt:lpstr>
      <vt:lpstr>Separate Pricing for Billing and Revenue - Cont.  Adding a Contract</vt:lpstr>
      <vt:lpstr>Separate Pricing for Billing and Revenue - Cont.  New Separation fields and Control Role field</vt:lpstr>
      <vt:lpstr>Separate Pricing for Billing and Revenue - Cont.  New Bundle field to Group related contract lines</vt:lpstr>
      <vt:lpstr>Separate Pricing for Billing and Revenue – Cont. Billing Allocation</vt:lpstr>
      <vt:lpstr>Separate Pricing for Billing and Revenue – Cont.  Revenue Allocation</vt:lpstr>
      <vt:lpstr>Update Separate Billing and Revenue Options</vt:lpstr>
      <vt:lpstr>Separate Revenue Rate Sets for Rate Based Contract Lines</vt:lpstr>
      <vt:lpstr>Separate Revenue Rate Sets for Rate Based Contract Lines – Cont.</vt:lpstr>
      <vt:lpstr>Supplemental Data</vt:lpstr>
      <vt:lpstr>Supplemental Data (Continued)</vt:lpstr>
      <vt:lpstr>Supplemental Data (Continued)</vt:lpstr>
      <vt:lpstr>Supplemental Data (Continued)</vt:lpstr>
      <vt:lpstr>Supplemental Data (Continued)</vt:lpstr>
      <vt:lpstr>Supplemental Data (Continued)</vt:lpstr>
      <vt:lpstr>Supplemental Data (Continued)</vt:lpstr>
      <vt:lpstr>Supplemental Data (Continued)</vt:lpstr>
      <vt:lpstr>Supplemental Data (Continued)</vt:lpstr>
      <vt:lpstr>Manager Transaction Review</vt:lpstr>
      <vt:lpstr>As Incurred Accounting Distribution Changes</vt:lpstr>
      <vt:lpstr>Feeder and Pricing Summarization Setup – Subsystem Transaction Summarization</vt:lpstr>
      <vt:lpstr>Feeder and Pricing Summarization – Cont.  Setup – Pricing Summarization</vt:lpstr>
      <vt:lpstr>Variance Pricing   Description</vt:lpstr>
      <vt:lpstr>Variance Pricing – Cont.  Setup – Variance Pricing Summarization</vt:lpstr>
      <vt:lpstr>Variance Pricing – Cont. Setup – Rate Definition Types</vt:lpstr>
      <vt:lpstr>Variance Pricing – Cont. Setup – Rate Set Categories</vt:lpstr>
      <vt:lpstr>Project  WorkCenter</vt:lpstr>
      <vt:lpstr>Business Process Weaver</vt:lpstr>
      <vt:lpstr>Business Process Weaver</vt:lpstr>
      <vt:lpstr>Business Process Weaver</vt:lpstr>
      <vt:lpstr>Data Migration Workbench for Application Data</vt:lpstr>
      <vt:lpstr>Allocation Step Definitions</vt:lpstr>
      <vt:lpstr>Integration with Project Costing</vt:lpstr>
      <vt:lpstr>Integration with Project Costing – Cont.</vt:lpstr>
      <vt:lpstr>AR Direct Journal Integration with Projects</vt:lpstr>
      <vt:lpstr>Activity Guides</vt:lpstr>
      <vt:lpstr>Customizations</vt:lpstr>
      <vt:lpstr>Customizations</vt:lpstr>
      <vt:lpstr>Customizations</vt:lpstr>
      <vt:lpstr>Customizations</vt:lpstr>
      <vt:lpstr>Customizations</vt:lpstr>
      <vt:lpstr>Customizations</vt:lpstr>
      <vt:lpstr>Customizations</vt:lpstr>
      <vt:lpstr>Customizations</vt:lpstr>
      <vt:lpstr>Customizations</vt:lpstr>
      <vt:lpstr>Customizations</vt:lpstr>
      <vt:lpstr>Interfaces/File uploads</vt:lpstr>
      <vt:lpstr>Interfaces/File uploads</vt:lpstr>
      <vt:lpstr>Interfaces/File uploads</vt:lpstr>
      <vt:lpstr>Security</vt:lpstr>
      <vt:lpstr> Questions?</vt:lpstr>
      <vt:lpstr>Thank you</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PeopleSoft ERP</dc:title>
  <dc:creator>Jesper Wrangle</dc:creator>
  <cp:lastModifiedBy>Malothu, Vinod K</cp:lastModifiedBy>
  <cp:revision>1127</cp:revision>
  <cp:lastPrinted>2016-06-06T12:31:30Z</cp:lastPrinted>
  <dcterms:created xsi:type="dcterms:W3CDTF">2011-06-24T13:58:15Z</dcterms:created>
  <dcterms:modified xsi:type="dcterms:W3CDTF">2016-09-11T20:02:31Z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0x010100292372BEA5A82746B2AAABD40AC07E10</vt:lpwstr>
  </property>
  <property fmtid="{D5CDD505-2E9C-101B-9397-08002B2CF9AE}" pid="3" name="Order">
    <vt:r8>141900</vt:r8>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